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69" r:id="rId16"/>
  </p:sldIdLst>
  <p:sldSz cx="18288000" cy="10287000"/>
  <p:notesSz cx="6858000" cy="9144000"/>
  <p:embeddedFontLst>
    <p:embeddedFont>
      <p:font typeface="Anton" pitchFamily="2" charset="0"/>
      <p:regular r:id="rId17"/>
    </p:embeddedFont>
    <p:embeddedFont>
      <p:font typeface="Montserrat" panose="00000500000000000000" pitchFamily="2" charset="0"/>
      <p:regular r:id="rId18"/>
    </p:embeddedFont>
    <p:embeddedFont>
      <p:font typeface="Montserrat Bold" panose="00000800000000000000" charset="0"/>
      <p:regular r:id="rId19"/>
    </p:embeddedFont>
    <p:embeddedFont>
      <p:font typeface="Montserrat Heavy" panose="020B0604020202020204" charset="0"/>
      <p:regular r:id="rId20"/>
    </p:embeddedFont>
    <p:embeddedFont>
      <p:font typeface="Montserrat Medium" panose="00000600000000000000" pitchFamily="2" charset="0"/>
      <p:regular r:id="rId21"/>
    </p:embeddedFont>
    <p:embeddedFont>
      <p:font typeface="Montserrat Ultra-Bold" panose="020B0604020202020204" charset="0"/>
      <p:regular r:id="rId22"/>
    </p:embeddedFont>
    <p:embeddedFont>
      <p:font typeface="Muli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946" y="37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47700"/>
            <a:ext cx="18288000" cy="109347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flipV="1">
            <a:off x="0" y="6778314"/>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3"/>
            <a:stretch>
              <a:fillRect l="-5418" r="-5418"/>
            </a:stretch>
          </a:blipFill>
        </p:spPr>
      </p:sp>
      <p:sp>
        <p:nvSpPr>
          <p:cNvPr id="4" name="Freeform 4"/>
          <p:cNvSpPr/>
          <p:nvPr/>
        </p:nvSpPr>
        <p:spPr>
          <a:xfrm>
            <a:off x="0" y="-65913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98000"/>
            </a:blip>
            <a:stretch>
              <a:fillRect l="-5418" r="-5418"/>
            </a:stretch>
          </a:blipFill>
        </p:spPr>
      </p:sp>
      <p:sp>
        <p:nvSpPr>
          <p:cNvPr id="5" name="TextBox 5"/>
          <p:cNvSpPr txBox="1"/>
          <p:nvPr/>
        </p:nvSpPr>
        <p:spPr>
          <a:xfrm>
            <a:off x="3114602" y="3370502"/>
            <a:ext cx="12058796" cy="1612895"/>
          </a:xfrm>
          <a:prstGeom prst="rect">
            <a:avLst/>
          </a:prstGeom>
        </p:spPr>
        <p:txBody>
          <a:bodyPr lIns="0" tIns="0" rIns="0" bIns="0" rtlCol="0" anchor="t">
            <a:spAutoFit/>
          </a:bodyPr>
          <a:lstStyle/>
          <a:p>
            <a:pPr algn="ctr">
              <a:lnSpc>
                <a:spcPts val="12649"/>
              </a:lnSpc>
            </a:pPr>
            <a:r>
              <a:rPr lang="en-US" sz="10999" dirty="0">
                <a:solidFill>
                  <a:srgbClr val="FFFFFF"/>
                </a:solidFill>
                <a:latin typeface="Anton"/>
                <a:ea typeface="Anton"/>
                <a:cs typeface="Anton"/>
                <a:sym typeface="Anton"/>
              </a:rPr>
              <a:t>DATA EXPROLERS 2025</a:t>
            </a:r>
          </a:p>
        </p:txBody>
      </p:sp>
      <p:sp>
        <p:nvSpPr>
          <p:cNvPr id="6" name="TextBox 6"/>
          <p:cNvSpPr txBox="1"/>
          <p:nvPr/>
        </p:nvSpPr>
        <p:spPr>
          <a:xfrm>
            <a:off x="1028700" y="8983663"/>
            <a:ext cx="3853045" cy="577850"/>
          </a:xfrm>
          <a:prstGeom prst="rect">
            <a:avLst/>
          </a:prstGeom>
        </p:spPr>
        <p:txBody>
          <a:bodyPr lIns="0" tIns="0" rIns="0" bIns="0" rtlCol="0" anchor="t">
            <a:spAutoFit/>
          </a:bodyPr>
          <a:lstStyle/>
          <a:p>
            <a:pPr algn="l">
              <a:lnSpc>
                <a:spcPts val="4599"/>
              </a:lnSpc>
            </a:pPr>
            <a:r>
              <a:rPr lang="en-US" sz="3999">
                <a:solidFill>
                  <a:srgbClr val="FFFFFF"/>
                </a:solidFill>
                <a:latin typeface="Anton"/>
                <a:ea typeface="Anton"/>
                <a:cs typeface="Anton"/>
                <a:sym typeface="Anton"/>
              </a:rPr>
              <a:t>Team HoiQuy</a:t>
            </a:r>
          </a:p>
        </p:txBody>
      </p:sp>
      <p:sp>
        <p:nvSpPr>
          <p:cNvPr id="7" name="TextBox 7"/>
          <p:cNvSpPr txBox="1"/>
          <p:nvPr/>
        </p:nvSpPr>
        <p:spPr>
          <a:xfrm>
            <a:off x="14937357" y="8983663"/>
            <a:ext cx="2321943" cy="577850"/>
          </a:xfrm>
          <a:prstGeom prst="rect">
            <a:avLst/>
          </a:prstGeom>
        </p:spPr>
        <p:txBody>
          <a:bodyPr lIns="0" tIns="0" rIns="0" bIns="0" rtlCol="0" anchor="t">
            <a:spAutoFit/>
          </a:bodyPr>
          <a:lstStyle/>
          <a:p>
            <a:pPr algn="r">
              <a:lnSpc>
                <a:spcPts val="4599"/>
              </a:lnSpc>
            </a:pPr>
            <a:r>
              <a:rPr lang="en-US" sz="3999">
                <a:solidFill>
                  <a:srgbClr val="FFFFFF"/>
                </a:solidFill>
                <a:latin typeface="Anton"/>
                <a:ea typeface="Anton"/>
                <a:cs typeface="Anton"/>
                <a:sym typeface="Anton"/>
              </a:rPr>
              <a:t>Vòng 2</a:t>
            </a:r>
          </a:p>
        </p:txBody>
      </p:sp>
      <p:sp>
        <p:nvSpPr>
          <p:cNvPr id="8" name="TextBox 8"/>
          <p:cNvSpPr txBox="1"/>
          <p:nvPr/>
        </p:nvSpPr>
        <p:spPr>
          <a:xfrm>
            <a:off x="5279676" y="5162550"/>
            <a:ext cx="7728647" cy="587375"/>
          </a:xfrm>
          <a:prstGeom prst="rect">
            <a:avLst/>
          </a:prstGeom>
        </p:spPr>
        <p:txBody>
          <a:bodyPr lIns="0" tIns="0" rIns="0" bIns="0" rtlCol="0" anchor="t">
            <a:spAutoFit/>
          </a:bodyPr>
          <a:lstStyle/>
          <a:p>
            <a:pPr algn="ctr">
              <a:lnSpc>
                <a:spcPts val="4600"/>
              </a:lnSpc>
            </a:pPr>
            <a:r>
              <a:rPr lang="en-US" sz="4000" dirty="0">
                <a:solidFill>
                  <a:srgbClr val="FFFFFF"/>
                </a:solidFill>
                <a:latin typeface="Anton"/>
                <a:ea typeface="Anton"/>
                <a:cs typeface="Anton"/>
                <a:sym typeface="Anton"/>
              </a:rPr>
              <a:t>PROJECT: DỰ ĐOÁN GIÁ CHỨNG KHOÁN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59A0FF">
                <a:alpha val="100000"/>
              </a:srgbClr>
            </a:gs>
            <a:gs pos="100000">
              <a:srgbClr val="FF914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299318" y="961084"/>
            <a:ext cx="5251711" cy="1739053"/>
            <a:chOff x="0" y="0"/>
            <a:chExt cx="1473365" cy="487891"/>
          </a:xfrm>
        </p:grpSpPr>
        <p:sp>
          <p:nvSpPr>
            <p:cNvPr id="3" name="Freeform 3"/>
            <p:cNvSpPr/>
            <p:nvPr/>
          </p:nvSpPr>
          <p:spPr>
            <a:xfrm>
              <a:off x="0" y="0"/>
              <a:ext cx="1473365" cy="487891"/>
            </a:xfrm>
            <a:custGeom>
              <a:avLst/>
              <a:gdLst/>
              <a:ahLst/>
              <a:cxnLst/>
              <a:rect l="l" t="t" r="r" b="b"/>
              <a:pathLst>
                <a:path w="1473365" h="487891">
                  <a:moveTo>
                    <a:pt x="75183" y="0"/>
                  </a:moveTo>
                  <a:lnTo>
                    <a:pt x="1398182" y="0"/>
                  </a:lnTo>
                  <a:cubicBezTo>
                    <a:pt x="1418122" y="0"/>
                    <a:pt x="1437245" y="7921"/>
                    <a:pt x="1451345" y="22021"/>
                  </a:cubicBezTo>
                  <a:cubicBezTo>
                    <a:pt x="1465444" y="36120"/>
                    <a:pt x="1473365" y="55243"/>
                    <a:pt x="1473365" y="75183"/>
                  </a:cubicBezTo>
                  <a:lnTo>
                    <a:pt x="1473365" y="412708"/>
                  </a:lnTo>
                  <a:cubicBezTo>
                    <a:pt x="1473365" y="454230"/>
                    <a:pt x="1439705" y="487891"/>
                    <a:pt x="1398182" y="487891"/>
                  </a:cubicBezTo>
                  <a:lnTo>
                    <a:pt x="75183" y="487891"/>
                  </a:lnTo>
                  <a:cubicBezTo>
                    <a:pt x="55243" y="487891"/>
                    <a:pt x="36120" y="479970"/>
                    <a:pt x="22021" y="465870"/>
                  </a:cubicBezTo>
                  <a:cubicBezTo>
                    <a:pt x="7921" y="451771"/>
                    <a:pt x="0" y="432648"/>
                    <a:pt x="0" y="412708"/>
                  </a:cubicBezTo>
                  <a:lnTo>
                    <a:pt x="0" y="75183"/>
                  </a:lnTo>
                  <a:cubicBezTo>
                    <a:pt x="0" y="55243"/>
                    <a:pt x="7921" y="36120"/>
                    <a:pt x="22021" y="22021"/>
                  </a:cubicBezTo>
                  <a:cubicBezTo>
                    <a:pt x="36120" y="7921"/>
                    <a:pt x="55243" y="0"/>
                    <a:pt x="75183" y="0"/>
                  </a:cubicBezTo>
                  <a:close/>
                </a:path>
              </a:pathLst>
            </a:custGeom>
            <a:solidFill>
              <a:srgbClr val="FFFFFF"/>
            </a:solidFill>
            <a:ln w="28575" cap="rnd">
              <a:solidFill>
                <a:srgbClr val="000000"/>
              </a:solidFill>
              <a:prstDash val="lgDash"/>
              <a:round/>
            </a:ln>
          </p:spPr>
        </p:sp>
        <p:sp>
          <p:nvSpPr>
            <p:cNvPr id="4" name="TextBox 4"/>
            <p:cNvSpPr txBox="1"/>
            <p:nvPr/>
          </p:nvSpPr>
          <p:spPr>
            <a:xfrm>
              <a:off x="0" y="-38100"/>
              <a:ext cx="1473365" cy="525991"/>
            </a:xfrm>
            <a:prstGeom prst="rect">
              <a:avLst/>
            </a:prstGeom>
          </p:spPr>
          <p:txBody>
            <a:bodyPr lIns="114300" tIns="114300" rIns="114300" bIns="114300" rtlCol="0" anchor="ctr"/>
            <a:lstStyle/>
            <a:p>
              <a:pPr algn="just">
                <a:lnSpc>
                  <a:spcPts val="2800"/>
                </a:lnSpc>
              </a:pPr>
              <a:endParaRPr/>
            </a:p>
          </p:txBody>
        </p:sp>
      </p:grpSp>
      <p:sp>
        <p:nvSpPr>
          <p:cNvPr id="5" name="AutoShape 5"/>
          <p:cNvSpPr/>
          <p:nvPr/>
        </p:nvSpPr>
        <p:spPr>
          <a:xfrm>
            <a:off x="-403453" y="774364"/>
            <a:ext cx="14749848" cy="0"/>
          </a:xfrm>
          <a:prstGeom prst="line">
            <a:avLst/>
          </a:prstGeom>
          <a:ln w="38100" cap="flat">
            <a:solidFill>
              <a:srgbClr val="190D9B"/>
            </a:solidFill>
            <a:prstDash val="solid"/>
            <a:headEnd type="none" w="sm" len="sm"/>
            <a:tailEnd type="none" w="sm" len="sm"/>
          </a:ln>
        </p:spPr>
      </p:sp>
      <p:sp>
        <p:nvSpPr>
          <p:cNvPr id="6" name="AutoShape 6"/>
          <p:cNvSpPr/>
          <p:nvPr/>
        </p:nvSpPr>
        <p:spPr>
          <a:xfrm flipV="1">
            <a:off x="807784" y="9545419"/>
            <a:ext cx="16672431" cy="0"/>
          </a:xfrm>
          <a:prstGeom prst="line">
            <a:avLst/>
          </a:prstGeom>
          <a:ln w="38100" cap="flat">
            <a:solidFill>
              <a:srgbClr val="190D9B"/>
            </a:solidFill>
            <a:prstDash val="solid"/>
            <a:headEnd type="none" w="sm" len="sm"/>
            <a:tailEnd type="none" w="sm" len="sm"/>
          </a:ln>
        </p:spPr>
      </p:sp>
      <p:grpSp>
        <p:nvGrpSpPr>
          <p:cNvPr id="7" name="Group 7"/>
          <p:cNvGrpSpPr/>
          <p:nvPr/>
        </p:nvGrpSpPr>
        <p:grpSpPr>
          <a:xfrm>
            <a:off x="807784" y="9678769"/>
            <a:ext cx="4928476" cy="530458"/>
            <a:chOff x="0" y="0"/>
            <a:chExt cx="1298035" cy="139709"/>
          </a:xfrm>
        </p:grpSpPr>
        <p:sp>
          <p:nvSpPr>
            <p:cNvPr id="8" name="Freeform 8"/>
            <p:cNvSpPr/>
            <p:nvPr/>
          </p:nvSpPr>
          <p:spPr>
            <a:xfrm>
              <a:off x="0" y="0"/>
              <a:ext cx="1298035" cy="139709"/>
            </a:xfrm>
            <a:custGeom>
              <a:avLst/>
              <a:gdLst/>
              <a:ahLst/>
              <a:cxnLst/>
              <a:rect l="l" t="t" r="r" b="b"/>
              <a:pathLst>
                <a:path w="1298035" h="139709">
                  <a:moveTo>
                    <a:pt x="69855" y="0"/>
                  </a:moveTo>
                  <a:lnTo>
                    <a:pt x="1228180" y="0"/>
                  </a:lnTo>
                  <a:cubicBezTo>
                    <a:pt x="1246707" y="0"/>
                    <a:pt x="1264474" y="7360"/>
                    <a:pt x="1277575" y="20460"/>
                  </a:cubicBezTo>
                  <a:cubicBezTo>
                    <a:pt x="1290675" y="33560"/>
                    <a:pt x="1298035" y="51328"/>
                    <a:pt x="1298035" y="69855"/>
                  </a:cubicBezTo>
                  <a:lnTo>
                    <a:pt x="1298035" y="69855"/>
                  </a:lnTo>
                  <a:cubicBezTo>
                    <a:pt x="1298035" y="88381"/>
                    <a:pt x="1290675" y="106149"/>
                    <a:pt x="1277575" y="119249"/>
                  </a:cubicBezTo>
                  <a:cubicBezTo>
                    <a:pt x="1264474" y="132350"/>
                    <a:pt x="1246707" y="139709"/>
                    <a:pt x="1228180"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alpha val="29804"/>
              </a:srgbClr>
            </a:solidFill>
          </p:spPr>
        </p:sp>
        <p:sp>
          <p:nvSpPr>
            <p:cNvPr id="9" name="TextBox 9"/>
            <p:cNvSpPr txBox="1"/>
            <p:nvPr/>
          </p:nvSpPr>
          <p:spPr>
            <a:xfrm>
              <a:off x="0" y="-38100"/>
              <a:ext cx="1298035" cy="177809"/>
            </a:xfrm>
            <a:prstGeom prst="rect">
              <a:avLst/>
            </a:prstGeom>
          </p:spPr>
          <p:txBody>
            <a:bodyPr lIns="50800" tIns="50800" rIns="50800" bIns="50800" rtlCol="0" anchor="ctr"/>
            <a:lstStyle/>
            <a:p>
              <a:pPr algn="ctr">
                <a:lnSpc>
                  <a:spcPts val="2800"/>
                </a:lnSpc>
              </a:pPr>
              <a:r>
                <a:rPr lang="en-US" sz="2000" b="1" spc="-20">
                  <a:solidFill>
                    <a:srgbClr val="FFFFFF">
                      <a:alpha val="29804"/>
                    </a:srgbClr>
                  </a:solidFill>
                  <a:latin typeface="Montserrat Bold"/>
                  <a:ea typeface="Montserrat Bold"/>
                  <a:cs typeface="Montserrat Bold"/>
                  <a:sym typeface="Montserrat Bold"/>
                </a:rPr>
                <a:t>BUSINESS UNDERSTANDING</a:t>
              </a:r>
            </a:p>
          </p:txBody>
        </p:sp>
      </p:grpSp>
      <p:grpSp>
        <p:nvGrpSpPr>
          <p:cNvPr id="10" name="Group 10"/>
          <p:cNvGrpSpPr/>
          <p:nvPr/>
        </p:nvGrpSpPr>
        <p:grpSpPr>
          <a:xfrm>
            <a:off x="12552008" y="9678769"/>
            <a:ext cx="4928207" cy="530458"/>
            <a:chOff x="0" y="0"/>
            <a:chExt cx="1297964" cy="139709"/>
          </a:xfrm>
        </p:grpSpPr>
        <p:sp>
          <p:nvSpPr>
            <p:cNvPr id="11" name="Freeform 11"/>
            <p:cNvSpPr/>
            <p:nvPr/>
          </p:nvSpPr>
          <p:spPr>
            <a:xfrm>
              <a:off x="0" y="0"/>
              <a:ext cx="1297964" cy="139709"/>
            </a:xfrm>
            <a:custGeom>
              <a:avLst/>
              <a:gdLst/>
              <a:ahLst/>
              <a:cxnLst/>
              <a:rect l="l" t="t" r="r" b="b"/>
              <a:pathLst>
                <a:path w="1297964" h="139709">
                  <a:moveTo>
                    <a:pt x="69855" y="0"/>
                  </a:moveTo>
                  <a:lnTo>
                    <a:pt x="1228110" y="0"/>
                  </a:lnTo>
                  <a:cubicBezTo>
                    <a:pt x="1246636" y="0"/>
                    <a:pt x="1264404" y="7360"/>
                    <a:pt x="1277504" y="20460"/>
                  </a:cubicBezTo>
                  <a:cubicBezTo>
                    <a:pt x="1290604" y="33560"/>
                    <a:pt x="1297964" y="51328"/>
                    <a:pt x="1297964" y="69855"/>
                  </a:cubicBezTo>
                  <a:lnTo>
                    <a:pt x="1297964" y="69855"/>
                  </a:lnTo>
                  <a:cubicBezTo>
                    <a:pt x="1297964" y="88381"/>
                    <a:pt x="1290604" y="106149"/>
                    <a:pt x="1277504" y="119249"/>
                  </a:cubicBezTo>
                  <a:cubicBezTo>
                    <a:pt x="1264404" y="132350"/>
                    <a:pt x="1246636" y="139709"/>
                    <a:pt x="1228110"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solidFill>
          </p:spPr>
        </p:sp>
        <p:sp>
          <p:nvSpPr>
            <p:cNvPr id="12" name="TextBox 12"/>
            <p:cNvSpPr txBox="1"/>
            <p:nvPr/>
          </p:nvSpPr>
          <p:spPr>
            <a:xfrm>
              <a:off x="0" y="-38100"/>
              <a:ext cx="1297964" cy="177809"/>
            </a:xfrm>
            <a:prstGeom prst="rect">
              <a:avLst/>
            </a:prstGeom>
          </p:spPr>
          <p:txBody>
            <a:bodyPr lIns="50800" tIns="50800" rIns="50800" bIns="50800" rtlCol="0" anchor="ctr"/>
            <a:lstStyle/>
            <a:p>
              <a:pPr algn="ctr">
                <a:lnSpc>
                  <a:spcPts val="2800"/>
                </a:lnSpc>
              </a:pPr>
              <a:r>
                <a:rPr lang="en-US" sz="2000" b="1" spc="-20">
                  <a:solidFill>
                    <a:srgbClr val="FFFFFF"/>
                  </a:solidFill>
                  <a:latin typeface="Montserrat Bold"/>
                  <a:ea typeface="Montserrat Bold"/>
                  <a:cs typeface="Montserrat Bold"/>
                  <a:sym typeface="Montserrat Bold"/>
                </a:rPr>
                <a:t>MODELING AND EVALUATION</a:t>
              </a:r>
            </a:p>
          </p:txBody>
        </p:sp>
      </p:grpSp>
      <p:grpSp>
        <p:nvGrpSpPr>
          <p:cNvPr id="13" name="Group 13"/>
          <p:cNvGrpSpPr/>
          <p:nvPr/>
        </p:nvGrpSpPr>
        <p:grpSpPr>
          <a:xfrm>
            <a:off x="6644145" y="9678769"/>
            <a:ext cx="4999978" cy="530458"/>
            <a:chOff x="0" y="0"/>
            <a:chExt cx="1316867" cy="139709"/>
          </a:xfrm>
        </p:grpSpPr>
        <p:sp>
          <p:nvSpPr>
            <p:cNvPr id="14" name="Freeform 14"/>
            <p:cNvSpPr/>
            <p:nvPr/>
          </p:nvSpPr>
          <p:spPr>
            <a:xfrm>
              <a:off x="0" y="0"/>
              <a:ext cx="1316867" cy="139709"/>
            </a:xfrm>
            <a:custGeom>
              <a:avLst/>
              <a:gdLst/>
              <a:ahLst/>
              <a:cxnLst/>
              <a:rect l="l" t="t" r="r" b="b"/>
              <a:pathLst>
                <a:path w="1316867" h="139709">
                  <a:moveTo>
                    <a:pt x="69855" y="0"/>
                  </a:moveTo>
                  <a:lnTo>
                    <a:pt x="1247012" y="0"/>
                  </a:lnTo>
                  <a:cubicBezTo>
                    <a:pt x="1265539" y="0"/>
                    <a:pt x="1283306" y="7360"/>
                    <a:pt x="1296407" y="20460"/>
                  </a:cubicBezTo>
                  <a:cubicBezTo>
                    <a:pt x="1309507" y="33560"/>
                    <a:pt x="1316867" y="51328"/>
                    <a:pt x="1316867" y="69855"/>
                  </a:cubicBezTo>
                  <a:lnTo>
                    <a:pt x="1316867" y="69855"/>
                  </a:lnTo>
                  <a:cubicBezTo>
                    <a:pt x="1316867" y="88381"/>
                    <a:pt x="1309507" y="106149"/>
                    <a:pt x="1296407" y="119249"/>
                  </a:cubicBezTo>
                  <a:cubicBezTo>
                    <a:pt x="1283306" y="132350"/>
                    <a:pt x="1265539" y="139709"/>
                    <a:pt x="1247012"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alpha val="29804"/>
              </a:srgbClr>
            </a:solidFill>
          </p:spPr>
        </p:sp>
        <p:sp>
          <p:nvSpPr>
            <p:cNvPr id="15" name="TextBox 15"/>
            <p:cNvSpPr txBox="1"/>
            <p:nvPr/>
          </p:nvSpPr>
          <p:spPr>
            <a:xfrm>
              <a:off x="0" y="-38100"/>
              <a:ext cx="1316867" cy="177809"/>
            </a:xfrm>
            <a:prstGeom prst="rect">
              <a:avLst/>
            </a:prstGeom>
          </p:spPr>
          <p:txBody>
            <a:bodyPr lIns="50800" tIns="50800" rIns="50800" bIns="50800" rtlCol="0" anchor="ctr"/>
            <a:lstStyle/>
            <a:p>
              <a:pPr algn="ctr">
                <a:lnSpc>
                  <a:spcPts val="2800"/>
                </a:lnSpc>
              </a:pPr>
              <a:r>
                <a:rPr lang="en-US" sz="2000" b="1" spc="-20">
                  <a:solidFill>
                    <a:srgbClr val="FFFFFF">
                      <a:alpha val="29804"/>
                    </a:srgbClr>
                  </a:solidFill>
                  <a:latin typeface="Montserrat Bold"/>
                  <a:ea typeface="Montserrat Bold"/>
                  <a:cs typeface="Montserrat Bold"/>
                  <a:sym typeface="Montserrat Bold"/>
                </a:rPr>
                <a:t>DATA PREPARATION</a:t>
              </a:r>
            </a:p>
          </p:txBody>
        </p:sp>
      </p:grpSp>
      <p:grpSp>
        <p:nvGrpSpPr>
          <p:cNvPr id="16" name="Group 16"/>
          <p:cNvGrpSpPr/>
          <p:nvPr/>
        </p:nvGrpSpPr>
        <p:grpSpPr>
          <a:xfrm>
            <a:off x="1028700" y="6932643"/>
            <a:ext cx="8283878" cy="2325657"/>
            <a:chOff x="0" y="0"/>
            <a:chExt cx="2324038" cy="652462"/>
          </a:xfrm>
        </p:grpSpPr>
        <p:sp>
          <p:nvSpPr>
            <p:cNvPr id="17" name="Freeform 17"/>
            <p:cNvSpPr/>
            <p:nvPr/>
          </p:nvSpPr>
          <p:spPr>
            <a:xfrm>
              <a:off x="0" y="0"/>
              <a:ext cx="2324038" cy="652462"/>
            </a:xfrm>
            <a:custGeom>
              <a:avLst/>
              <a:gdLst/>
              <a:ahLst/>
              <a:cxnLst/>
              <a:rect l="l" t="t" r="r" b="b"/>
              <a:pathLst>
                <a:path w="2324038" h="652462">
                  <a:moveTo>
                    <a:pt x="47663" y="0"/>
                  </a:moveTo>
                  <a:lnTo>
                    <a:pt x="2276375" y="0"/>
                  </a:lnTo>
                  <a:cubicBezTo>
                    <a:pt x="2289016" y="0"/>
                    <a:pt x="2301139" y="5022"/>
                    <a:pt x="2310078" y="13960"/>
                  </a:cubicBezTo>
                  <a:cubicBezTo>
                    <a:pt x="2319017" y="22899"/>
                    <a:pt x="2324038" y="35022"/>
                    <a:pt x="2324038" y="47663"/>
                  </a:cubicBezTo>
                  <a:lnTo>
                    <a:pt x="2324038" y="604799"/>
                  </a:lnTo>
                  <a:cubicBezTo>
                    <a:pt x="2324038" y="631122"/>
                    <a:pt x="2302699" y="652462"/>
                    <a:pt x="2276375" y="652462"/>
                  </a:cubicBezTo>
                  <a:lnTo>
                    <a:pt x="47663" y="652462"/>
                  </a:lnTo>
                  <a:cubicBezTo>
                    <a:pt x="35022" y="652462"/>
                    <a:pt x="22899" y="647440"/>
                    <a:pt x="13960" y="638502"/>
                  </a:cubicBezTo>
                  <a:cubicBezTo>
                    <a:pt x="5022" y="629563"/>
                    <a:pt x="0" y="617440"/>
                    <a:pt x="0" y="604799"/>
                  </a:cubicBezTo>
                  <a:lnTo>
                    <a:pt x="0" y="47663"/>
                  </a:lnTo>
                  <a:cubicBezTo>
                    <a:pt x="0" y="35022"/>
                    <a:pt x="5022" y="22899"/>
                    <a:pt x="13960" y="13960"/>
                  </a:cubicBezTo>
                  <a:cubicBezTo>
                    <a:pt x="22899" y="5022"/>
                    <a:pt x="35022" y="0"/>
                    <a:pt x="47663" y="0"/>
                  </a:cubicBezTo>
                  <a:close/>
                </a:path>
              </a:pathLst>
            </a:custGeom>
            <a:solidFill>
              <a:srgbClr val="FFFFFF"/>
            </a:solidFill>
            <a:ln w="28575" cap="rnd">
              <a:solidFill>
                <a:srgbClr val="000000"/>
              </a:solidFill>
              <a:prstDash val="lgDash"/>
              <a:round/>
            </a:ln>
          </p:spPr>
        </p:sp>
        <p:sp>
          <p:nvSpPr>
            <p:cNvPr id="18" name="TextBox 18"/>
            <p:cNvSpPr txBox="1"/>
            <p:nvPr/>
          </p:nvSpPr>
          <p:spPr>
            <a:xfrm>
              <a:off x="0" y="-38100"/>
              <a:ext cx="2324038" cy="690562"/>
            </a:xfrm>
            <a:prstGeom prst="rect">
              <a:avLst/>
            </a:prstGeom>
          </p:spPr>
          <p:txBody>
            <a:bodyPr lIns="114300" tIns="114300" rIns="114300" bIns="114300" rtlCol="0" anchor="ctr"/>
            <a:lstStyle/>
            <a:p>
              <a:pPr algn="just">
                <a:lnSpc>
                  <a:spcPts val="2800"/>
                </a:lnSpc>
              </a:pPr>
              <a:endParaRPr/>
            </a:p>
          </p:txBody>
        </p:sp>
      </p:grpSp>
      <p:grpSp>
        <p:nvGrpSpPr>
          <p:cNvPr id="19" name="Group 19"/>
          <p:cNvGrpSpPr/>
          <p:nvPr/>
        </p:nvGrpSpPr>
        <p:grpSpPr>
          <a:xfrm>
            <a:off x="1007154" y="2848757"/>
            <a:ext cx="8283878" cy="3817186"/>
            <a:chOff x="0" y="0"/>
            <a:chExt cx="2324038" cy="1070910"/>
          </a:xfrm>
        </p:grpSpPr>
        <p:sp>
          <p:nvSpPr>
            <p:cNvPr id="20" name="Freeform 20"/>
            <p:cNvSpPr/>
            <p:nvPr/>
          </p:nvSpPr>
          <p:spPr>
            <a:xfrm>
              <a:off x="0" y="0"/>
              <a:ext cx="2324038" cy="1070910"/>
            </a:xfrm>
            <a:custGeom>
              <a:avLst/>
              <a:gdLst/>
              <a:ahLst/>
              <a:cxnLst/>
              <a:rect l="l" t="t" r="r" b="b"/>
              <a:pathLst>
                <a:path w="2324038" h="1070910">
                  <a:moveTo>
                    <a:pt x="47663" y="0"/>
                  </a:moveTo>
                  <a:lnTo>
                    <a:pt x="2276375" y="0"/>
                  </a:lnTo>
                  <a:cubicBezTo>
                    <a:pt x="2289016" y="0"/>
                    <a:pt x="2301139" y="5022"/>
                    <a:pt x="2310078" y="13960"/>
                  </a:cubicBezTo>
                  <a:cubicBezTo>
                    <a:pt x="2319017" y="22899"/>
                    <a:pt x="2324038" y="35022"/>
                    <a:pt x="2324038" y="47663"/>
                  </a:cubicBezTo>
                  <a:lnTo>
                    <a:pt x="2324038" y="1023246"/>
                  </a:lnTo>
                  <a:cubicBezTo>
                    <a:pt x="2324038" y="1049570"/>
                    <a:pt x="2302699" y="1070910"/>
                    <a:pt x="2276375" y="1070910"/>
                  </a:cubicBezTo>
                  <a:lnTo>
                    <a:pt x="47663" y="1070910"/>
                  </a:lnTo>
                  <a:cubicBezTo>
                    <a:pt x="21340" y="1070910"/>
                    <a:pt x="0" y="1049570"/>
                    <a:pt x="0" y="1023246"/>
                  </a:cubicBezTo>
                  <a:lnTo>
                    <a:pt x="0" y="47663"/>
                  </a:lnTo>
                  <a:cubicBezTo>
                    <a:pt x="0" y="35022"/>
                    <a:pt x="5022" y="22899"/>
                    <a:pt x="13960" y="13960"/>
                  </a:cubicBezTo>
                  <a:cubicBezTo>
                    <a:pt x="22899" y="5022"/>
                    <a:pt x="35022" y="0"/>
                    <a:pt x="47663" y="0"/>
                  </a:cubicBezTo>
                  <a:close/>
                </a:path>
              </a:pathLst>
            </a:custGeom>
            <a:solidFill>
              <a:srgbClr val="FFFFFF"/>
            </a:solidFill>
            <a:ln w="28575" cap="rnd">
              <a:solidFill>
                <a:srgbClr val="000000"/>
              </a:solidFill>
              <a:prstDash val="lgDash"/>
              <a:round/>
            </a:ln>
          </p:spPr>
        </p:sp>
        <p:sp>
          <p:nvSpPr>
            <p:cNvPr id="21" name="TextBox 21"/>
            <p:cNvSpPr txBox="1"/>
            <p:nvPr/>
          </p:nvSpPr>
          <p:spPr>
            <a:xfrm>
              <a:off x="0" y="-38100"/>
              <a:ext cx="2324038" cy="1109010"/>
            </a:xfrm>
            <a:prstGeom prst="rect">
              <a:avLst/>
            </a:prstGeom>
          </p:spPr>
          <p:txBody>
            <a:bodyPr lIns="114300" tIns="114300" rIns="114300" bIns="114300" rtlCol="0" anchor="ctr"/>
            <a:lstStyle/>
            <a:p>
              <a:pPr algn="just">
                <a:lnSpc>
                  <a:spcPts val="2800"/>
                </a:lnSpc>
              </a:pPr>
              <a:endParaRPr/>
            </a:p>
          </p:txBody>
        </p:sp>
      </p:grpSp>
      <p:sp>
        <p:nvSpPr>
          <p:cNvPr id="22" name="Freeform 22"/>
          <p:cNvSpPr/>
          <p:nvPr/>
        </p:nvSpPr>
        <p:spPr>
          <a:xfrm>
            <a:off x="1214545" y="2988325"/>
            <a:ext cx="7826003" cy="3530770"/>
          </a:xfrm>
          <a:custGeom>
            <a:avLst/>
            <a:gdLst/>
            <a:ahLst/>
            <a:cxnLst/>
            <a:rect l="l" t="t" r="r" b="b"/>
            <a:pathLst>
              <a:path w="7826003" h="3530770">
                <a:moveTo>
                  <a:pt x="0" y="0"/>
                </a:moveTo>
                <a:lnTo>
                  <a:pt x="7826004" y="0"/>
                </a:lnTo>
                <a:lnTo>
                  <a:pt x="7826004" y="3530770"/>
                </a:lnTo>
                <a:lnTo>
                  <a:pt x="0" y="3530770"/>
                </a:lnTo>
                <a:lnTo>
                  <a:pt x="0" y="0"/>
                </a:lnTo>
                <a:close/>
              </a:path>
            </a:pathLst>
          </a:custGeom>
          <a:blipFill>
            <a:blip r:embed="rId2"/>
            <a:stretch>
              <a:fillRect l="-3009" t="-17884" r="-13166" b="-5718"/>
            </a:stretch>
          </a:blipFill>
        </p:spPr>
      </p:sp>
      <p:grpSp>
        <p:nvGrpSpPr>
          <p:cNvPr id="23" name="Group 23"/>
          <p:cNvGrpSpPr/>
          <p:nvPr/>
        </p:nvGrpSpPr>
        <p:grpSpPr>
          <a:xfrm>
            <a:off x="10446841" y="6149921"/>
            <a:ext cx="6084683" cy="3057647"/>
            <a:chOff x="0" y="0"/>
            <a:chExt cx="1724708" cy="866692"/>
          </a:xfrm>
        </p:grpSpPr>
        <p:sp>
          <p:nvSpPr>
            <p:cNvPr id="24" name="Freeform 24"/>
            <p:cNvSpPr/>
            <p:nvPr/>
          </p:nvSpPr>
          <p:spPr>
            <a:xfrm>
              <a:off x="0" y="0"/>
              <a:ext cx="1724708" cy="866692"/>
            </a:xfrm>
            <a:custGeom>
              <a:avLst/>
              <a:gdLst/>
              <a:ahLst/>
              <a:cxnLst/>
              <a:rect l="l" t="t" r="r" b="b"/>
              <a:pathLst>
                <a:path w="1724708" h="866692">
                  <a:moveTo>
                    <a:pt x="64890" y="0"/>
                  </a:moveTo>
                  <a:lnTo>
                    <a:pt x="1659817" y="0"/>
                  </a:lnTo>
                  <a:cubicBezTo>
                    <a:pt x="1695655" y="0"/>
                    <a:pt x="1724708" y="29052"/>
                    <a:pt x="1724708" y="64890"/>
                  </a:cubicBezTo>
                  <a:lnTo>
                    <a:pt x="1724708" y="801802"/>
                  </a:lnTo>
                  <a:cubicBezTo>
                    <a:pt x="1724708" y="819012"/>
                    <a:pt x="1717871" y="835517"/>
                    <a:pt x="1705702" y="847686"/>
                  </a:cubicBezTo>
                  <a:cubicBezTo>
                    <a:pt x="1693533" y="859856"/>
                    <a:pt x="1677027" y="866692"/>
                    <a:pt x="1659817" y="866692"/>
                  </a:cubicBezTo>
                  <a:lnTo>
                    <a:pt x="64890" y="866692"/>
                  </a:lnTo>
                  <a:cubicBezTo>
                    <a:pt x="29052" y="866692"/>
                    <a:pt x="0" y="837640"/>
                    <a:pt x="0" y="801802"/>
                  </a:cubicBezTo>
                  <a:lnTo>
                    <a:pt x="0" y="64890"/>
                  </a:lnTo>
                  <a:cubicBezTo>
                    <a:pt x="0" y="29052"/>
                    <a:pt x="29052" y="0"/>
                    <a:pt x="64890" y="0"/>
                  </a:cubicBezTo>
                  <a:close/>
                </a:path>
              </a:pathLst>
            </a:custGeom>
            <a:solidFill>
              <a:srgbClr val="FFFFFF"/>
            </a:solidFill>
            <a:ln w="28575" cap="rnd">
              <a:solidFill>
                <a:srgbClr val="000000"/>
              </a:solidFill>
              <a:prstDash val="lgDash"/>
              <a:round/>
            </a:ln>
          </p:spPr>
        </p:sp>
        <p:sp>
          <p:nvSpPr>
            <p:cNvPr id="25" name="TextBox 25"/>
            <p:cNvSpPr txBox="1"/>
            <p:nvPr/>
          </p:nvSpPr>
          <p:spPr>
            <a:xfrm>
              <a:off x="0" y="-38100"/>
              <a:ext cx="1724708" cy="904792"/>
            </a:xfrm>
            <a:prstGeom prst="rect">
              <a:avLst/>
            </a:prstGeom>
          </p:spPr>
          <p:txBody>
            <a:bodyPr lIns="114300" tIns="114300" rIns="114300" bIns="114300" rtlCol="0" anchor="ctr"/>
            <a:lstStyle/>
            <a:p>
              <a:pPr algn="just">
                <a:lnSpc>
                  <a:spcPts val="2800"/>
                </a:lnSpc>
              </a:pPr>
              <a:endParaRPr/>
            </a:p>
          </p:txBody>
        </p:sp>
      </p:grpSp>
      <p:sp>
        <p:nvSpPr>
          <p:cNvPr id="26" name="Freeform 26"/>
          <p:cNvSpPr/>
          <p:nvPr/>
        </p:nvSpPr>
        <p:spPr>
          <a:xfrm>
            <a:off x="10768043" y="6203024"/>
            <a:ext cx="5586228" cy="2855803"/>
          </a:xfrm>
          <a:custGeom>
            <a:avLst/>
            <a:gdLst/>
            <a:ahLst/>
            <a:cxnLst/>
            <a:rect l="l" t="t" r="r" b="b"/>
            <a:pathLst>
              <a:path w="5586228" h="2855803">
                <a:moveTo>
                  <a:pt x="0" y="0"/>
                </a:moveTo>
                <a:lnTo>
                  <a:pt x="5586228" y="0"/>
                </a:lnTo>
                <a:lnTo>
                  <a:pt x="5586228" y="2855803"/>
                </a:lnTo>
                <a:lnTo>
                  <a:pt x="0" y="2855803"/>
                </a:lnTo>
                <a:lnTo>
                  <a:pt x="0" y="0"/>
                </a:lnTo>
                <a:close/>
              </a:path>
            </a:pathLst>
          </a:custGeom>
          <a:blipFill>
            <a:blip r:embed="rId3"/>
            <a:stretch>
              <a:fillRect l="-3808" t="-9252" r="-12853"/>
            </a:stretch>
          </a:blipFill>
        </p:spPr>
      </p:sp>
      <p:grpSp>
        <p:nvGrpSpPr>
          <p:cNvPr id="27" name="Group 27"/>
          <p:cNvGrpSpPr/>
          <p:nvPr/>
        </p:nvGrpSpPr>
        <p:grpSpPr>
          <a:xfrm>
            <a:off x="11565687" y="1139657"/>
            <a:ext cx="3846992" cy="4664021"/>
            <a:chOff x="0" y="0"/>
            <a:chExt cx="1093898" cy="1326221"/>
          </a:xfrm>
        </p:grpSpPr>
        <p:sp>
          <p:nvSpPr>
            <p:cNvPr id="28" name="Freeform 28"/>
            <p:cNvSpPr/>
            <p:nvPr/>
          </p:nvSpPr>
          <p:spPr>
            <a:xfrm>
              <a:off x="0" y="0"/>
              <a:ext cx="1093898" cy="1326221"/>
            </a:xfrm>
            <a:custGeom>
              <a:avLst/>
              <a:gdLst/>
              <a:ahLst/>
              <a:cxnLst/>
              <a:rect l="l" t="t" r="r" b="b"/>
              <a:pathLst>
                <a:path w="1093898" h="1326221">
                  <a:moveTo>
                    <a:pt x="102635" y="0"/>
                  </a:moveTo>
                  <a:lnTo>
                    <a:pt x="991262" y="0"/>
                  </a:lnTo>
                  <a:cubicBezTo>
                    <a:pt x="1018483" y="0"/>
                    <a:pt x="1044589" y="10813"/>
                    <a:pt x="1063837" y="30061"/>
                  </a:cubicBezTo>
                  <a:cubicBezTo>
                    <a:pt x="1083084" y="49309"/>
                    <a:pt x="1093898" y="75415"/>
                    <a:pt x="1093898" y="102635"/>
                  </a:cubicBezTo>
                  <a:lnTo>
                    <a:pt x="1093898" y="1223586"/>
                  </a:lnTo>
                  <a:cubicBezTo>
                    <a:pt x="1093898" y="1280270"/>
                    <a:pt x="1047946" y="1326221"/>
                    <a:pt x="991262" y="1326221"/>
                  </a:cubicBezTo>
                  <a:lnTo>
                    <a:pt x="102635" y="1326221"/>
                  </a:lnTo>
                  <a:cubicBezTo>
                    <a:pt x="75415" y="1326221"/>
                    <a:pt x="49309" y="1315408"/>
                    <a:pt x="30061" y="1296160"/>
                  </a:cubicBezTo>
                  <a:cubicBezTo>
                    <a:pt x="10813" y="1276912"/>
                    <a:pt x="0" y="1250806"/>
                    <a:pt x="0" y="1223586"/>
                  </a:cubicBezTo>
                  <a:lnTo>
                    <a:pt x="0" y="102635"/>
                  </a:lnTo>
                  <a:cubicBezTo>
                    <a:pt x="0" y="75415"/>
                    <a:pt x="10813" y="49309"/>
                    <a:pt x="30061" y="30061"/>
                  </a:cubicBezTo>
                  <a:cubicBezTo>
                    <a:pt x="49309" y="10813"/>
                    <a:pt x="75415" y="0"/>
                    <a:pt x="102635" y="0"/>
                  </a:cubicBezTo>
                  <a:close/>
                </a:path>
              </a:pathLst>
            </a:custGeom>
            <a:solidFill>
              <a:srgbClr val="FFFFFF"/>
            </a:solidFill>
            <a:ln w="28575" cap="rnd">
              <a:solidFill>
                <a:srgbClr val="000000"/>
              </a:solidFill>
              <a:prstDash val="lgDash"/>
              <a:round/>
            </a:ln>
          </p:spPr>
        </p:sp>
        <p:sp>
          <p:nvSpPr>
            <p:cNvPr id="29" name="TextBox 29"/>
            <p:cNvSpPr txBox="1"/>
            <p:nvPr/>
          </p:nvSpPr>
          <p:spPr>
            <a:xfrm>
              <a:off x="0" y="-38100"/>
              <a:ext cx="1093898" cy="1364321"/>
            </a:xfrm>
            <a:prstGeom prst="rect">
              <a:avLst/>
            </a:prstGeom>
          </p:spPr>
          <p:txBody>
            <a:bodyPr lIns="114300" tIns="114300" rIns="114300" bIns="114300" rtlCol="0" anchor="ctr"/>
            <a:lstStyle/>
            <a:p>
              <a:pPr algn="just">
                <a:lnSpc>
                  <a:spcPts val="2800"/>
                </a:lnSpc>
              </a:pPr>
              <a:endParaRPr/>
            </a:p>
          </p:txBody>
        </p:sp>
      </p:grpSp>
      <p:sp>
        <p:nvSpPr>
          <p:cNvPr id="30" name="Freeform 30"/>
          <p:cNvSpPr/>
          <p:nvPr/>
        </p:nvSpPr>
        <p:spPr>
          <a:xfrm>
            <a:off x="11725779" y="1267511"/>
            <a:ext cx="3502187" cy="4386188"/>
          </a:xfrm>
          <a:custGeom>
            <a:avLst/>
            <a:gdLst/>
            <a:ahLst/>
            <a:cxnLst/>
            <a:rect l="l" t="t" r="r" b="b"/>
            <a:pathLst>
              <a:path w="3502187" h="4386188">
                <a:moveTo>
                  <a:pt x="0" y="0"/>
                </a:moveTo>
                <a:lnTo>
                  <a:pt x="3502187" y="0"/>
                </a:lnTo>
                <a:lnTo>
                  <a:pt x="3502187" y="4386188"/>
                </a:lnTo>
                <a:lnTo>
                  <a:pt x="0" y="4386188"/>
                </a:lnTo>
                <a:lnTo>
                  <a:pt x="0" y="0"/>
                </a:lnTo>
                <a:close/>
              </a:path>
            </a:pathLst>
          </a:custGeom>
          <a:blipFill>
            <a:blip r:embed="rId4"/>
            <a:stretch>
              <a:fillRect r="-229582"/>
            </a:stretch>
          </a:blipFill>
        </p:spPr>
      </p:sp>
      <p:grpSp>
        <p:nvGrpSpPr>
          <p:cNvPr id="31" name="Group 31"/>
          <p:cNvGrpSpPr/>
          <p:nvPr/>
        </p:nvGrpSpPr>
        <p:grpSpPr>
          <a:xfrm>
            <a:off x="16825882" y="-784261"/>
            <a:ext cx="2434623" cy="2434623"/>
            <a:chOff x="0" y="0"/>
            <a:chExt cx="6350000" cy="6350000"/>
          </a:xfrm>
        </p:grpSpPr>
        <p:sp>
          <p:nvSpPr>
            <p:cNvPr id="32" name="Freeform 3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0D9B"/>
            </a:solidFill>
          </p:spPr>
        </p:sp>
      </p:grpSp>
      <p:sp>
        <p:nvSpPr>
          <p:cNvPr id="33" name="Freeform 33"/>
          <p:cNvSpPr/>
          <p:nvPr/>
        </p:nvSpPr>
        <p:spPr>
          <a:xfrm>
            <a:off x="1351528" y="7129073"/>
            <a:ext cx="7595130" cy="1932797"/>
          </a:xfrm>
          <a:custGeom>
            <a:avLst/>
            <a:gdLst/>
            <a:ahLst/>
            <a:cxnLst/>
            <a:rect l="l" t="t" r="r" b="b"/>
            <a:pathLst>
              <a:path w="7595130" h="1932797">
                <a:moveTo>
                  <a:pt x="0" y="0"/>
                </a:moveTo>
                <a:lnTo>
                  <a:pt x="7595130" y="0"/>
                </a:lnTo>
                <a:lnTo>
                  <a:pt x="7595130" y="1932797"/>
                </a:lnTo>
                <a:lnTo>
                  <a:pt x="0" y="1932797"/>
                </a:lnTo>
                <a:lnTo>
                  <a:pt x="0" y="0"/>
                </a:lnTo>
                <a:close/>
              </a:path>
            </a:pathLst>
          </a:custGeom>
          <a:blipFill>
            <a:blip r:embed="rId5"/>
            <a:stretch>
              <a:fillRect l="-4108" t="-105768" r="-14173" b="-68464"/>
            </a:stretch>
          </a:blipFill>
        </p:spPr>
      </p:sp>
      <p:sp>
        <p:nvSpPr>
          <p:cNvPr id="34" name="TextBox 34"/>
          <p:cNvSpPr txBox="1"/>
          <p:nvPr/>
        </p:nvSpPr>
        <p:spPr>
          <a:xfrm>
            <a:off x="352193" y="196514"/>
            <a:ext cx="12800224" cy="501650"/>
          </a:xfrm>
          <a:prstGeom prst="rect">
            <a:avLst/>
          </a:prstGeom>
        </p:spPr>
        <p:txBody>
          <a:bodyPr lIns="0" tIns="0" rIns="0" bIns="0" rtlCol="0" anchor="t">
            <a:spAutoFit/>
          </a:bodyPr>
          <a:lstStyle/>
          <a:p>
            <a:pPr algn="l">
              <a:lnSpc>
                <a:spcPts val="3849"/>
              </a:lnSpc>
            </a:pPr>
            <a:r>
              <a:rPr lang="en-US" sz="3499">
                <a:solidFill>
                  <a:srgbClr val="190D9B"/>
                </a:solidFill>
                <a:latin typeface="Anton"/>
                <a:ea typeface="Anton"/>
                <a:cs typeface="Anton"/>
                <a:sym typeface="Anton"/>
              </a:rPr>
              <a:t>GIAO DIỆN DEMO RAG</a:t>
            </a:r>
          </a:p>
        </p:txBody>
      </p:sp>
      <p:sp>
        <p:nvSpPr>
          <p:cNvPr id="35" name="Freeform 35"/>
          <p:cNvSpPr/>
          <p:nvPr/>
        </p:nvSpPr>
        <p:spPr>
          <a:xfrm>
            <a:off x="2578154" y="1139220"/>
            <a:ext cx="4640959" cy="1443129"/>
          </a:xfrm>
          <a:custGeom>
            <a:avLst/>
            <a:gdLst/>
            <a:ahLst/>
            <a:cxnLst/>
            <a:rect l="l" t="t" r="r" b="b"/>
            <a:pathLst>
              <a:path w="4640959" h="1443129">
                <a:moveTo>
                  <a:pt x="0" y="0"/>
                </a:moveTo>
                <a:lnTo>
                  <a:pt x="4640958" y="0"/>
                </a:lnTo>
                <a:lnTo>
                  <a:pt x="4640958" y="1443130"/>
                </a:lnTo>
                <a:lnTo>
                  <a:pt x="0" y="1443130"/>
                </a:lnTo>
                <a:lnTo>
                  <a:pt x="0" y="0"/>
                </a:lnTo>
                <a:close/>
              </a:path>
            </a:pathLst>
          </a:custGeom>
          <a:blipFill>
            <a:blip r:embed="rId5"/>
            <a:stretch>
              <a:fillRect l="-6363" t="-289746" r="-101270" b="-4215"/>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93579" y="2976147"/>
            <a:ext cx="6967851" cy="6967851"/>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865"/>
            </a:solidFill>
          </p:spPr>
        </p:sp>
      </p:grpSp>
      <p:sp>
        <p:nvSpPr>
          <p:cNvPr id="4" name="AutoShape 4"/>
          <p:cNvSpPr/>
          <p:nvPr/>
        </p:nvSpPr>
        <p:spPr>
          <a:xfrm>
            <a:off x="-403453" y="774364"/>
            <a:ext cx="14749848" cy="0"/>
          </a:xfrm>
          <a:prstGeom prst="line">
            <a:avLst/>
          </a:prstGeom>
          <a:ln w="38100" cap="flat">
            <a:solidFill>
              <a:srgbClr val="190D9B"/>
            </a:solidFill>
            <a:prstDash val="solid"/>
            <a:headEnd type="none" w="sm" len="sm"/>
            <a:tailEnd type="none" w="sm" len="sm"/>
          </a:ln>
        </p:spPr>
      </p:sp>
      <p:sp>
        <p:nvSpPr>
          <p:cNvPr id="5" name="AutoShape 5"/>
          <p:cNvSpPr/>
          <p:nvPr/>
        </p:nvSpPr>
        <p:spPr>
          <a:xfrm flipV="1">
            <a:off x="807784" y="9545419"/>
            <a:ext cx="16672431" cy="0"/>
          </a:xfrm>
          <a:prstGeom prst="line">
            <a:avLst/>
          </a:prstGeom>
          <a:ln w="38100" cap="flat">
            <a:solidFill>
              <a:srgbClr val="190D9B"/>
            </a:solidFill>
            <a:prstDash val="solid"/>
            <a:headEnd type="none" w="sm" len="sm"/>
            <a:tailEnd type="none" w="sm" len="sm"/>
          </a:ln>
        </p:spPr>
      </p:sp>
      <p:grpSp>
        <p:nvGrpSpPr>
          <p:cNvPr id="6" name="Group 6"/>
          <p:cNvGrpSpPr/>
          <p:nvPr/>
        </p:nvGrpSpPr>
        <p:grpSpPr>
          <a:xfrm>
            <a:off x="807784" y="9678769"/>
            <a:ext cx="4928476" cy="530458"/>
            <a:chOff x="0" y="0"/>
            <a:chExt cx="1298035" cy="139709"/>
          </a:xfrm>
        </p:grpSpPr>
        <p:sp>
          <p:nvSpPr>
            <p:cNvPr id="7" name="Freeform 7"/>
            <p:cNvSpPr/>
            <p:nvPr/>
          </p:nvSpPr>
          <p:spPr>
            <a:xfrm>
              <a:off x="0" y="0"/>
              <a:ext cx="1298035" cy="139709"/>
            </a:xfrm>
            <a:custGeom>
              <a:avLst/>
              <a:gdLst/>
              <a:ahLst/>
              <a:cxnLst/>
              <a:rect l="l" t="t" r="r" b="b"/>
              <a:pathLst>
                <a:path w="1298035" h="139709">
                  <a:moveTo>
                    <a:pt x="69855" y="0"/>
                  </a:moveTo>
                  <a:lnTo>
                    <a:pt x="1228180" y="0"/>
                  </a:lnTo>
                  <a:cubicBezTo>
                    <a:pt x="1246707" y="0"/>
                    <a:pt x="1264474" y="7360"/>
                    <a:pt x="1277575" y="20460"/>
                  </a:cubicBezTo>
                  <a:cubicBezTo>
                    <a:pt x="1290675" y="33560"/>
                    <a:pt x="1298035" y="51328"/>
                    <a:pt x="1298035" y="69855"/>
                  </a:cubicBezTo>
                  <a:lnTo>
                    <a:pt x="1298035" y="69855"/>
                  </a:lnTo>
                  <a:cubicBezTo>
                    <a:pt x="1298035" y="88381"/>
                    <a:pt x="1290675" y="106149"/>
                    <a:pt x="1277575" y="119249"/>
                  </a:cubicBezTo>
                  <a:cubicBezTo>
                    <a:pt x="1264474" y="132350"/>
                    <a:pt x="1246707" y="139709"/>
                    <a:pt x="1228180"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alpha val="29804"/>
              </a:srgbClr>
            </a:solidFill>
          </p:spPr>
        </p:sp>
        <p:sp>
          <p:nvSpPr>
            <p:cNvPr id="8" name="TextBox 8"/>
            <p:cNvSpPr txBox="1"/>
            <p:nvPr/>
          </p:nvSpPr>
          <p:spPr>
            <a:xfrm>
              <a:off x="0" y="-38100"/>
              <a:ext cx="1298035" cy="177809"/>
            </a:xfrm>
            <a:prstGeom prst="rect">
              <a:avLst/>
            </a:prstGeom>
          </p:spPr>
          <p:txBody>
            <a:bodyPr lIns="50800" tIns="50800" rIns="50800" bIns="50800" rtlCol="0" anchor="ctr"/>
            <a:lstStyle/>
            <a:p>
              <a:pPr algn="ctr">
                <a:lnSpc>
                  <a:spcPts val="2800"/>
                </a:lnSpc>
              </a:pPr>
              <a:r>
                <a:rPr lang="en-US" sz="2000" b="1" spc="-20">
                  <a:solidFill>
                    <a:srgbClr val="FFFFFF">
                      <a:alpha val="29804"/>
                    </a:srgbClr>
                  </a:solidFill>
                  <a:latin typeface="Montserrat Bold"/>
                  <a:ea typeface="Montserrat Bold"/>
                  <a:cs typeface="Montserrat Bold"/>
                  <a:sym typeface="Montserrat Bold"/>
                </a:rPr>
                <a:t>BUSINESS UNDERSTANDING</a:t>
              </a:r>
            </a:p>
          </p:txBody>
        </p:sp>
      </p:grpSp>
      <p:grpSp>
        <p:nvGrpSpPr>
          <p:cNvPr id="9" name="Group 9"/>
          <p:cNvGrpSpPr/>
          <p:nvPr/>
        </p:nvGrpSpPr>
        <p:grpSpPr>
          <a:xfrm>
            <a:off x="12552008" y="9678769"/>
            <a:ext cx="4928207" cy="530458"/>
            <a:chOff x="0" y="0"/>
            <a:chExt cx="1297964" cy="139709"/>
          </a:xfrm>
        </p:grpSpPr>
        <p:sp>
          <p:nvSpPr>
            <p:cNvPr id="10" name="Freeform 10"/>
            <p:cNvSpPr/>
            <p:nvPr/>
          </p:nvSpPr>
          <p:spPr>
            <a:xfrm>
              <a:off x="0" y="0"/>
              <a:ext cx="1297964" cy="139709"/>
            </a:xfrm>
            <a:custGeom>
              <a:avLst/>
              <a:gdLst/>
              <a:ahLst/>
              <a:cxnLst/>
              <a:rect l="l" t="t" r="r" b="b"/>
              <a:pathLst>
                <a:path w="1297964" h="139709">
                  <a:moveTo>
                    <a:pt x="69855" y="0"/>
                  </a:moveTo>
                  <a:lnTo>
                    <a:pt x="1228110" y="0"/>
                  </a:lnTo>
                  <a:cubicBezTo>
                    <a:pt x="1246636" y="0"/>
                    <a:pt x="1264404" y="7360"/>
                    <a:pt x="1277504" y="20460"/>
                  </a:cubicBezTo>
                  <a:cubicBezTo>
                    <a:pt x="1290604" y="33560"/>
                    <a:pt x="1297964" y="51328"/>
                    <a:pt x="1297964" y="69855"/>
                  </a:cubicBezTo>
                  <a:lnTo>
                    <a:pt x="1297964" y="69855"/>
                  </a:lnTo>
                  <a:cubicBezTo>
                    <a:pt x="1297964" y="88381"/>
                    <a:pt x="1290604" y="106149"/>
                    <a:pt x="1277504" y="119249"/>
                  </a:cubicBezTo>
                  <a:cubicBezTo>
                    <a:pt x="1264404" y="132350"/>
                    <a:pt x="1246636" y="139709"/>
                    <a:pt x="1228110"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solidFill>
          </p:spPr>
        </p:sp>
        <p:sp>
          <p:nvSpPr>
            <p:cNvPr id="11" name="TextBox 11"/>
            <p:cNvSpPr txBox="1"/>
            <p:nvPr/>
          </p:nvSpPr>
          <p:spPr>
            <a:xfrm>
              <a:off x="0" y="-38100"/>
              <a:ext cx="1297964" cy="177809"/>
            </a:xfrm>
            <a:prstGeom prst="rect">
              <a:avLst/>
            </a:prstGeom>
          </p:spPr>
          <p:txBody>
            <a:bodyPr lIns="50800" tIns="50800" rIns="50800" bIns="50800" rtlCol="0" anchor="ctr"/>
            <a:lstStyle/>
            <a:p>
              <a:pPr algn="ctr">
                <a:lnSpc>
                  <a:spcPts val="2800"/>
                </a:lnSpc>
              </a:pPr>
              <a:r>
                <a:rPr lang="en-US" sz="2000" b="1" spc="-20">
                  <a:solidFill>
                    <a:srgbClr val="FFFFFF"/>
                  </a:solidFill>
                  <a:latin typeface="Montserrat Bold"/>
                  <a:ea typeface="Montserrat Bold"/>
                  <a:cs typeface="Montserrat Bold"/>
                  <a:sym typeface="Montserrat Bold"/>
                </a:rPr>
                <a:t>MODELING AND EVALUATION</a:t>
              </a:r>
            </a:p>
          </p:txBody>
        </p:sp>
      </p:grpSp>
      <p:grpSp>
        <p:nvGrpSpPr>
          <p:cNvPr id="12" name="Group 12"/>
          <p:cNvGrpSpPr/>
          <p:nvPr/>
        </p:nvGrpSpPr>
        <p:grpSpPr>
          <a:xfrm>
            <a:off x="6644145" y="9678769"/>
            <a:ext cx="4999978" cy="530458"/>
            <a:chOff x="0" y="0"/>
            <a:chExt cx="1316867" cy="139709"/>
          </a:xfrm>
        </p:grpSpPr>
        <p:sp>
          <p:nvSpPr>
            <p:cNvPr id="13" name="Freeform 13"/>
            <p:cNvSpPr/>
            <p:nvPr/>
          </p:nvSpPr>
          <p:spPr>
            <a:xfrm>
              <a:off x="0" y="0"/>
              <a:ext cx="1316867" cy="139709"/>
            </a:xfrm>
            <a:custGeom>
              <a:avLst/>
              <a:gdLst/>
              <a:ahLst/>
              <a:cxnLst/>
              <a:rect l="l" t="t" r="r" b="b"/>
              <a:pathLst>
                <a:path w="1316867" h="139709">
                  <a:moveTo>
                    <a:pt x="69855" y="0"/>
                  </a:moveTo>
                  <a:lnTo>
                    <a:pt x="1247012" y="0"/>
                  </a:lnTo>
                  <a:cubicBezTo>
                    <a:pt x="1265539" y="0"/>
                    <a:pt x="1283306" y="7360"/>
                    <a:pt x="1296407" y="20460"/>
                  </a:cubicBezTo>
                  <a:cubicBezTo>
                    <a:pt x="1309507" y="33560"/>
                    <a:pt x="1316867" y="51328"/>
                    <a:pt x="1316867" y="69855"/>
                  </a:cubicBezTo>
                  <a:lnTo>
                    <a:pt x="1316867" y="69855"/>
                  </a:lnTo>
                  <a:cubicBezTo>
                    <a:pt x="1316867" y="88381"/>
                    <a:pt x="1309507" y="106149"/>
                    <a:pt x="1296407" y="119249"/>
                  </a:cubicBezTo>
                  <a:cubicBezTo>
                    <a:pt x="1283306" y="132350"/>
                    <a:pt x="1265539" y="139709"/>
                    <a:pt x="1247012"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alpha val="29804"/>
              </a:srgbClr>
            </a:solidFill>
          </p:spPr>
        </p:sp>
        <p:sp>
          <p:nvSpPr>
            <p:cNvPr id="14" name="TextBox 14"/>
            <p:cNvSpPr txBox="1"/>
            <p:nvPr/>
          </p:nvSpPr>
          <p:spPr>
            <a:xfrm>
              <a:off x="0" y="-38100"/>
              <a:ext cx="1316867" cy="177809"/>
            </a:xfrm>
            <a:prstGeom prst="rect">
              <a:avLst/>
            </a:prstGeom>
          </p:spPr>
          <p:txBody>
            <a:bodyPr lIns="50800" tIns="50800" rIns="50800" bIns="50800" rtlCol="0" anchor="ctr"/>
            <a:lstStyle/>
            <a:p>
              <a:pPr algn="ctr">
                <a:lnSpc>
                  <a:spcPts val="2800"/>
                </a:lnSpc>
              </a:pPr>
              <a:r>
                <a:rPr lang="en-US" sz="2000" b="1" spc="-20">
                  <a:solidFill>
                    <a:srgbClr val="FFFFFF">
                      <a:alpha val="29804"/>
                    </a:srgbClr>
                  </a:solidFill>
                  <a:latin typeface="Montserrat Bold"/>
                  <a:ea typeface="Montserrat Bold"/>
                  <a:cs typeface="Montserrat Bold"/>
                  <a:sym typeface="Montserrat Bold"/>
                </a:rPr>
                <a:t>DATA PREPARATION</a:t>
              </a:r>
            </a:p>
          </p:txBody>
        </p:sp>
      </p:grpSp>
      <p:graphicFrame>
        <p:nvGraphicFramePr>
          <p:cNvPr id="15" name="Table 15"/>
          <p:cNvGraphicFramePr>
            <a:graphicFrameLocks noGrp="1"/>
          </p:cNvGraphicFramePr>
          <p:nvPr>
            <p:extLst>
              <p:ext uri="{D42A27DB-BD31-4B8C-83A1-F6EECF244321}">
                <p14:modId xmlns:p14="http://schemas.microsoft.com/office/powerpoint/2010/main" val="2188344387"/>
              </p:ext>
            </p:extLst>
          </p:nvPr>
        </p:nvGraphicFramePr>
        <p:xfrm>
          <a:off x="1028700" y="1179911"/>
          <a:ext cx="15879939" cy="5728464"/>
        </p:xfrm>
        <a:graphic>
          <a:graphicData uri="http://schemas.openxmlformats.org/drawingml/2006/table">
            <a:tbl>
              <a:tblPr/>
              <a:tblGrid>
                <a:gridCol w="28575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3461455">
                  <a:extLst>
                    <a:ext uri="{9D8B030D-6E8A-4147-A177-3AD203B41FA5}">
                      <a16:colId xmlns:a16="http://schemas.microsoft.com/office/drawing/2014/main" val="20002"/>
                    </a:ext>
                  </a:extLst>
                </a:gridCol>
                <a:gridCol w="3827992">
                  <a:extLst>
                    <a:ext uri="{9D8B030D-6E8A-4147-A177-3AD203B41FA5}">
                      <a16:colId xmlns:a16="http://schemas.microsoft.com/office/drawing/2014/main" val="20003"/>
                    </a:ext>
                  </a:extLst>
                </a:gridCol>
                <a:gridCol w="3827992">
                  <a:extLst>
                    <a:ext uri="{9D8B030D-6E8A-4147-A177-3AD203B41FA5}">
                      <a16:colId xmlns:a16="http://schemas.microsoft.com/office/drawing/2014/main" val="20004"/>
                    </a:ext>
                  </a:extLst>
                </a:gridCol>
              </a:tblGrid>
              <a:tr h="818352">
                <a:tc>
                  <a:txBody>
                    <a:bodyPr/>
                    <a:lstStyle/>
                    <a:p>
                      <a:pPr algn="ctr">
                        <a:lnSpc>
                          <a:spcPts val="2800"/>
                        </a:lnSpc>
                        <a:defRPr/>
                      </a:pPr>
                      <a:r>
                        <a:rPr lang="en-US" sz="2000" b="1" dirty="0" err="1">
                          <a:solidFill>
                            <a:srgbClr val="000000"/>
                          </a:solidFill>
                          <a:latin typeface="Montserrat Bold"/>
                          <a:ea typeface="Montserrat Bold"/>
                          <a:cs typeface="Montserrat Bold"/>
                          <a:sym typeface="Montserrat Bold"/>
                        </a:rPr>
                        <a:t>Mô</a:t>
                      </a:r>
                      <a:r>
                        <a:rPr lang="en-US" sz="2000" b="1" dirty="0">
                          <a:solidFill>
                            <a:srgbClr val="000000"/>
                          </a:solidFill>
                          <a:latin typeface="Montserrat Bold"/>
                          <a:ea typeface="Montserrat Bold"/>
                          <a:cs typeface="Montserrat Bold"/>
                          <a:sym typeface="Montserrat Bold"/>
                        </a:rPr>
                        <a:t> </a:t>
                      </a:r>
                      <a:r>
                        <a:rPr lang="en-US" sz="2000" b="1" dirty="0" err="1">
                          <a:solidFill>
                            <a:srgbClr val="000000"/>
                          </a:solidFill>
                          <a:latin typeface="Montserrat Bold"/>
                          <a:ea typeface="Montserrat Bold"/>
                          <a:cs typeface="Montserrat Bold"/>
                          <a:sym typeface="Montserrat Bold"/>
                        </a:rPr>
                        <a:t>hình</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dirty="0" err="1">
                          <a:solidFill>
                            <a:srgbClr val="000000"/>
                          </a:solidFill>
                          <a:latin typeface="Montserrat Bold"/>
                          <a:ea typeface="Montserrat Bold"/>
                          <a:cs typeface="Montserrat Bold"/>
                          <a:sym typeface="Montserrat Bold"/>
                        </a:rPr>
                        <a:t>Cổ</a:t>
                      </a:r>
                      <a:r>
                        <a:rPr lang="en-US" sz="2000" b="1" dirty="0">
                          <a:solidFill>
                            <a:srgbClr val="000000"/>
                          </a:solidFill>
                          <a:latin typeface="Montserrat Bold"/>
                          <a:ea typeface="Montserrat Bold"/>
                          <a:cs typeface="Montserrat Bold"/>
                          <a:sym typeface="Montserrat Bold"/>
                        </a:rPr>
                        <a:t> </a:t>
                      </a:r>
                      <a:r>
                        <a:rPr lang="en-US" sz="2000" b="1" dirty="0" err="1">
                          <a:solidFill>
                            <a:srgbClr val="000000"/>
                          </a:solidFill>
                          <a:latin typeface="Montserrat Bold"/>
                          <a:ea typeface="Montserrat Bold"/>
                          <a:cs typeface="Montserrat Bold"/>
                          <a:sym typeface="Montserrat Bold"/>
                        </a:rPr>
                        <a:t>phiếu</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kern="1200" dirty="0">
                          <a:solidFill>
                            <a:srgbClr val="000000"/>
                          </a:solidFill>
                          <a:latin typeface="Montserrat Bold"/>
                          <a:ea typeface="Montserrat Bold"/>
                          <a:cs typeface="Montserrat Bold"/>
                          <a:sym typeface="Montserrat Bold"/>
                        </a:rPr>
                        <a:t>MAE (%)</a:t>
                      </a:r>
                      <a:endParaRPr lang="en-US" sz="2000" b="1" kern="1200" dirty="0">
                        <a:solidFill>
                          <a:srgbClr val="000000"/>
                        </a:solidFill>
                        <a:latin typeface="Montserrat Bold"/>
                      </a:endParaRP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Montserrat Bold"/>
                          <a:ea typeface="Montserrat Bold"/>
                          <a:cs typeface="Montserrat Bold"/>
                          <a:sym typeface="Montserrat Bold"/>
                        </a:rPr>
                        <a:t>MSE (%)</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Montserrat Bold"/>
                          <a:ea typeface="Montserrat Bold"/>
                          <a:cs typeface="Montserrat Bold"/>
                          <a:sym typeface="Montserrat Bold"/>
                        </a:rPr>
                        <a:t>RMSE (%)</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18352">
                <a:tc rowSpan="2">
                  <a:txBody>
                    <a:bodyPr/>
                    <a:lstStyle/>
                    <a:p>
                      <a:pPr algn="ctr">
                        <a:lnSpc>
                          <a:spcPts val="2800"/>
                        </a:lnSpc>
                        <a:defRPr/>
                      </a:pPr>
                      <a:r>
                        <a:rPr lang="en-US" sz="2000" dirty="0">
                          <a:solidFill>
                            <a:srgbClr val="000000"/>
                          </a:solidFill>
                          <a:latin typeface="Montserrat"/>
                          <a:ea typeface="Montserrat"/>
                          <a:cs typeface="Montserrat"/>
                          <a:sym typeface="Montserrat"/>
                        </a:rPr>
                        <a:t>M1_FinInd</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FF65"/>
                    </a:solidFill>
                  </a:tcPr>
                </a:tc>
                <a:tc>
                  <a:txBody>
                    <a:bodyPr/>
                    <a:lstStyle/>
                    <a:p>
                      <a:pPr algn="ctr">
                        <a:lnSpc>
                          <a:spcPts val="2800"/>
                        </a:lnSpc>
                        <a:defRPr/>
                      </a:pPr>
                      <a:r>
                        <a:rPr lang="en-US" sz="2000" dirty="0">
                          <a:solidFill>
                            <a:srgbClr val="000000"/>
                          </a:solidFill>
                          <a:latin typeface="Montserrat"/>
                          <a:ea typeface="Montserrat"/>
                          <a:cs typeface="Montserrat"/>
                          <a:sym typeface="Montserrat"/>
                        </a:rPr>
                        <a:t>CMG</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FF65"/>
                    </a:solidFill>
                  </a:tcPr>
                </a:tc>
                <a:tc>
                  <a:txBody>
                    <a:bodyPr/>
                    <a:lstStyle/>
                    <a:p>
                      <a:pPr algn="ctr">
                        <a:lnSpc>
                          <a:spcPts val="2799"/>
                        </a:lnSpc>
                        <a:defRPr/>
                      </a:pPr>
                      <a:r>
                        <a:rPr lang="en-US" sz="1999" dirty="0">
                          <a:solidFill>
                            <a:srgbClr val="000000"/>
                          </a:solidFill>
                          <a:latin typeface="Montserrat"/>
                          <a:ea typeface="Montserrat"/>
                          <a:cs typeface="Montserrat"/>
                          <a:sym typeface="Montserrat"/>
                        </a:rPr>
                        <a:t>2, 2957</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FF65"/>
                    </a:solidFill>
                  </a:tcPr>
                </a:tc>
                <a:tc>
                  <a:txBody>
                    <a:bodyPr/>
                    <a:lstStyle/>
                    <a:p>
                      <a:pPr algn="ctr">
                        <a:lnSpc>
                          <a:spcPts val="2799"/>
                        </a:lnSpc>
                        <a:defRPr/>
                      </a:pPr>
                      <a:r>
                        <a:rPr lang="en-US" sz="1999" dirty="0">
                          <a:solidFill>
                            <a:srgbClr val="000000"/>
                          </a:solidFill>
                          <a:latin typeface="Montserrat"/>
                          <a:ea typeface="Montserrat"/>
                          <a:cs typeface="Montserrat"/>
                          <a:sym typeface="Montserrat"/>
                        </a:rPr>
                        <a:t>0, 0805</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FF65"/>
                    </a:solidFill>
                  </a:tcPr>
                </a:tc>
                <a:tc>
                  <a:txBody>
                    <a:bodyPr/>
                    <a:lstStyle/>
                    <a:p>
                      <a:pPr algn="ctr">
                        <a:lnSpc>
                          <a:spcPts val="2799"/>
                        </a:lnSpc>
                        <a:defRPr/>
                      </a:pPr>
                      <a:r>
                        <a:rPr lang="en-US" sz="1999" dirty="0">
                          <a:solidFill>
                            <a:srgbClr val="000000"/>
                          </a:solidFill>
                          <a:latin typeface="Montserrat"/>
                          <a:ea typeface="Montserrat"/>
                          <a:cs typeface="Montserrat"/>
                          <a:sym typeface="Montserrat"/>
                        </a:rPr>
                        <a:t>0, 2837</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FF65"/>
                    </a:solidFill>
                  </a:tcPr>
                </a:tc>
                <a:extLst>
                  <a:ext uri="{0D108BD9-81ED-4DB2-BD59-A6C34878D82A}">
                    <a16:rowId xmlns:a16="http://schemas.microsoft.com/office/drawing/2014/main" val="10001"/>
                  </a:ext>
                </a:extLst>
              </a:tr>
              <a:tr h="818352">
                <a:tc vMerge="1">
                  <a:txBody>
                    <a:bodyPr/>
                    <a:lstStyle/>
                    <a:p>
                      <a:pPr algn="ctr">
                        <a:lnSpc>
                          <a:spcPts val="2800"/>
                        </a:lnSpc>
                        <a:defRPr/>
                      </a:pPr>
                      <a:r>
                        <a:rPr lang="en-US" sz="2000">
                          <a:solidFill>
                            <a:srgbClr val="000000"/>
                          </a:solidFill>
                          <a:latin typeface="Montserrat"/>
                          <a:ea typeface="Montserrat"/>
                          <a:cs typeface="Montserrat"/>
                          <a:sym typeface="Montserrat"/>
                        </a:rPr>
                        <a:t>M1_FinInd</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FF65"/>
                    </a:solidFill>
                  </a:tcPr>
                </a:tc>
                <a:tc>
                  <a:txBody>
                    <a:bodyPr/>
                    <a:lstStyle/>
                    <a:p>
                      <a:pPr algn="ctr">
                        <a:lnSpc>
                          <a:spcPts val="2800"/>
                        </a:lnSpc>
                        <a:defRPr/>
                      </a:pPr>
                      <a:r>
                        <a:rPr lang="en-US" sz="2000">
                          <a:solidFill>
                            <a:srgbClr val="000000"/>
                          </a:solidFill>
                          <a:latin typeface="Montserrat"/>
                          <a:ea typeface="Montserrat"/>
                          <a:cs typeface="Montserrat"/>
                          <a:sym typeface="Montserrat"/>
                        </a:rPr>
                        <a:t>FPT</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FF65"/>
                    </a:solidFill>
                  </a:tcPr>
                </a:tc>
                <a:tc>
                  <a:txBody>
                    <a:bodyPr/>
                    <a:lstStyle/>
                    <a:p>
                      <a:pPr algn="ctr">
                        <a:lnSpc>
                          <a:spcPts val="2799"/>
                        </a:lnSpc>
                        <a:defRPr/>
                      </a:pPr>
                      <a:r>
                        <a:rPr lang="en-US" sz="1999">
                          <a:solidFill>
                            <a:srgbClr val="000000"/>
                          </a:solidFill>
                          <a:latin typeface="Montserrat"/>
                          <a:ea typeface="Montserrat"/>
                          <a:cs typeface="Montserrat"/>
                          <a:sym typeface="Montserrat"/>
                        </a:rPr>
                        <a:t>3, 4034</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FF65"/>
                    </a:solidFill>
                  </a:tcPr>
                </a:tc>
                <a:tc>
                  <a:txBody>
                    <a:bodyPr/>
                    <a:lstStyle/>
                    <a:p>
                      <a:pPr algn="ctr">
                        <a:lnSpc>
                          <a:spcPts val="2799"/>
                        </a:lnSpc>
                        <a:defRPr/>
                      </a:pPr>
                      <a:r>
                        <a:rPr lang="en-US" sz="1999" dirty="0">
                          <a:solidFill>
                            <a:srgbClr val="000000"/>
                          </a:solidFill>
                          <a:latin typeface="Montserrat"/>
                          <a:ea typeface="Montserrat"/>
                          <a:cs typeface="Montserrat"/>
                          <a:sym typeface="Montserrat"/>
                        </a:rPr>
                        <a:t>0, 2064</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FF65"/>
                    </a:solidFill>
                  </a:tcPr>
                </a:tc>
                <a:tc>
                  <a:txBody>
                    <a:bodyPr/>
                    <a:lstStyle/>
                    <a:p>
                      <a:pPr algn="ctr">
                        <a:lnSpc>
                          <a:spcPts val="2799"/>
                        </a:lnSpc>
                        <a:defRPr/>
                      </a:pPr>
                      <a:r>
                        <a:rPr lang="en-US" sz="1999" dirty="0">
                          <a:solidFill>
                            <a:srgbClr val="000000"/>
                          </a:solidFill>
                          <a:latin typeface="Montserrat"/>
                          <a:ea typeface="Montserrat"/>
                          <a:cs typeface="Montserrat"/>
                          <a:sym typeface="Montserrat"/>
                        </a:rPr>
                        <a:t>0, 4544</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FF65"/>
                    </a:solidFill>
                  </a:tcPr>
                </a:tc>
                <a:extLst>
                  <a:ext uri="{0D108BD9-81ED-4DB2-BD59-A6C34878D82A}">
                    <a16:rowId xmlns:a16="http://schemas.microsoft.com/office/drawing/2014/main" val="10002"/>
                  </a:ext>
                </a:extLst>
              </a:tr>
              <a:tr h="818352">
                <a:tc rowSpan="2">
                  <a:txBody>
                    <a:bodyPr/>
                    <a:lstStyle/>
                    <a:p>
                      <a:pPr algn="ctr">
                        <a:lnSpc>
                          <a:spcPts val="2800"/>
                        </a:lnSpc>
                        <a:defRPr/>
                      </a:pPr>
                      <a:r>
                        <a:rPr lang="en-US" sz="2000" dirty="0">
                          <a:solidFill>
                            <a:srgbClr val="000000"/>
                          </a:solidFill>
                          <a:latin typeface="Montserrat"/>
                          <a:ea typeface="Montserrat"/>
                          <a:cs typeface="Montserrat"/>
                          <a:sym typeface="Montserrat"/>
                        </a:rPr>
                        <a:t>M2_MktFI</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4B4FF"/>
                    </a:solidFill>
                  </a:tcPr>
                </a:tc>
                <a:tc>
                  <a:txBody>
                    <a:bodyPr/>
                    <a:lstStyle/>
                    <a:p>
                      <a:pPr algn="ctr">
                        <a:lnSpc>
                          <a:spcPts val="2800"/>
                        </a:lnSpc>
                        <a:defRPr/>
                      </a:pPr>
                      <a:r>
                        <a:rPr lang="en-US" sz="2000">
                          <a:solidFill>
                            <a:srgbClr val="000000"/>
                          </a:solidFill>
                          <a:latin typeface="Montserrat"/>
                          <a:ea typeface="Montserrat"/>
                          <a:cs typeface="Montserrat"/>
                          <a:sym typeface="Montserrat"/>
                        </a:rPr>
                        <a:t>CMG</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4B4FF"/>
                    </a:solidFill>
                  </a:tcPr>
                </a:tc>
                <a:tc>
                  <a:txBody>
                    <a:bodyPr/>
                    <a:lstStyle/>
                    <a:p>
                      <a:pPr algn="ctr">
                        <a:lnSpc>
                          <a:spcPts val="2799"/>
                        </a:lnSpc>
                        <a:defRPr/>
                      </a:pPr>
                      <a:r>
                        <a:rPr lang="en-US" sz="1999">
                          <a:solidFill>
                            <a:srgbClr val="000000"/>
                          </a:solidFill>
                          <a:latin typeface="Montserrat"/>
                          <a:ea typeface="Montserrat"/>
                          <a:cs typeface="Montserrat"/>
                          <a:sym typeface="Montserrat"/>
                        </a:rPr>
                        <a:t>2, 234e-11</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4B4FF"/>
                    </a:solidFill>
                  </a:tcPr>
                </a:tc>
                <a:tc>
                  <a:txBody>
                    <a:bodyPr/>
                    <a:lstStyle/>
                    <a:p>
                      <a:pPr algn="ctr">
                        <a:lnSpc>
                          <a:spcPts val="2799"/>
                        </a:lnSpc>
                        <a:defRPr/>
                      </a:pPr>
                      <a:r>
                        <a:rPr lang="en-US" sz="1999">
                          <a:solidFill>
                            <a:srgbClr val="000000"/>
                          </a:solidFill>
                          <a:latin typeface="Montserrat"/>
                          <a:ea typeface="Montserrat"/>
                          <a:cs typeface="Montserrat"/>
                          <a:sym typeface="Montserrat"/>
                        </a:rPr>
                        <a:t>7, 949e-24</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4B4FF"/>
                    </a:solidFill>
                  </a:tcPr>
                </a:tc>
                <a:tc>
                  <a:txBody>
                    <a:bodyPr/>
                    <a:lstStyle/>
                    <a:p>
                      <a:pPr algn="ctr">
                        <a:lnSpc>
                          <a:spcPts val="2799"/>
                        </a:lnSpc>
                        <a:defRPr/>
                      </a:pPr>
                      <a:r>
                        <a:rPr lang="en-US" sz="1999">
                          <a:solidFill>
                            <a:srgbClr val="000000"/>
                          </a:solidFill>
                          <a:latin typeface="Montserrat"/>
                          <a:ea typeface="Montserrat"/>
                          <a:cs typeface="Montserrat"/>
                          <a:sym typeface="Montserrat"/>
                        </a:rPr>
                        <a:t>2, 819e-12</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4B4FF"/>
                    </a:solidFill>
                  </a:tcPr>
                </a:tc>
                <a:extLst>
                  <a:ext uri="{0D108BD9-81ED-4DB2-BD59-A6C34878D82A}">
                    <a16:rowId xmlns:a16="http://schemas.microsoft.com/office/drawing/2014/main" val="10003"/>
                  </a:ext>
                </a:extLst>
              </a:tr>
              <a:tr h="818352">
                <a:tc vMerge="1">
                  <a:txBody>
                    <a:bodyPr/>
                    <a:lstStyle/>
                    <a:p>
                      <a:pPr algn="ctr">
                        <a:lnSpc>
                          <a:spcPts val="2800"/>
                        </a:lnSpc>
                        <a:defRPr/>
                      </a:pPr>
                      <a:r>
                        <a:rPr lang="en-US" sz="2000">
                          <a:solidFill>
                            <a:srgbClr val="000000"/>
                          </a:solidFill>
                          <a:latin typeface="Montserrat"/>
                          <a:ea typeface="Montserrat"/>
                          <a:cs typeface="Montserrat"/>
                          <a:sym typeface="Montserrat"/>
                        </a:rPr>
                        <a:t>M2_MktFI</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4B4FF"/>
                    </a:solidFill>
                  </a:tcPr>
                </a:tc>
                <a:tc>
                  <a:txBody>
                    <a:bodyPr/>
                    <a:lstStyle/>
                    <a:p>
                      <a:pPr algn="ctr">
                        <a:lnSpc>
                          <a:spcPts val="2800"/>
                        </a:lnSpc>
                        <a:defRPr/>
                      </a:pPr>
                      <a:r>
                        <a:rPr lang="en-US" sz="2000">
                          <a:solidFill>
                            <a:srgbClr val="000000"/>
                          </a:solidFill>
                          <a:latin typeface="Montserrat"/>
                          <a:ea typeface="Montserrat"/>
                          <a:cs typeface="Montserrat"/>
                          <a:sym typeface="Montserrat"/>
                        </a:rPr>
                        <a:t>FPT</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4B4FF"/>
                    </a:solidFill>
                  </a:tcPr>
                </a:tc>
                <a:tc>
                  <a:txBody>
                    <a:bodyPr/>
                    <a:lstStyle/>
                    <a:p>
                      <a:pPr algn="ctr">
                        <a:lnSpc>
                          <a:spcPts val="2799"/>
                        </a:lnSpc>
                        <a:defRPr/>
                      </a:pPr>
                      <a:r>
                        <a:rPr lang="en-US" sz="1999">
                          <a:solidFill>
                            <a:srgbClr val="000000"/>
                          </a:solidFill>
                          <a:latin typeface="Montserrat"/>
                          <a:ea typeface="Montserrat"/>
                          <a:cs typeface="Montserrat"/>
                          <a:sym typeface="Montserrat"/>
                        </a:rPr>
                        <a:t>4, 204e-14</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4B4FF"/>
                    </a:solidFill>
                  </a:tcPr>
                </a:tc>
                <a:tc>
                  <a:txBody>
                    <a:bodyPr/>
                    <a:lstStyle/>
                    <a:p>
                      <a:pPr algn="ctr">
                        <a:lnSpc>
                          <a:spcPts val="2799"/>
                        </a:lnSpc>
                        <a:defRPr/>
                      </a:pPr>
                      <a:r>
                        <a:rPr lang="en-US" sz="1999">
                          <a:solidFill>
                            <a:srgbClr val="000000"/>
                          </a:solidFill>
                          <a:latin typeface="Montserrat"/>
                          <a:ea typeface="Montserrat"/>
                          <a:cs typeface="Montserrat"/>
                          <a:sym typeface="Montserrat"/>
                        </a:rPr>
                        <a:t>2, 416e-29</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4B4FF"/>
                    </a:solidFill>
                  </a:tcPr>
                </a:tc>
                <a:tc>
                  <a:txBody>
                    <a:bodyPr/>
                    <a:lstStyle/>
                    <a:p>
                      <a:pPr algn="ctr">
                        <a:lnSpc>
                          <a:spcPts val="2799"/>
                        </a:lnSpc>
                        <a:defRPr/>
                      </a:pPr>
                      <a:r>
                        <a:rPr lang="en-US" sz="1999">
                          <a:solidFill>
                            <a:srgbClr val="000000"/>
                          </a:solidFill>
                          <a:latin typeface="Montserrat"/>
                          <a:ea typeface="Montserrat"/>
                          <a:cs typeface="Montserrat"/>
                          <a:sym typeface="Montserrat"/>
                        </a:rPr>
                        <a:t>4, 915e-15</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4B4FF"/>
                    </a:solidFill>
                  </a:tcPr>
                </a:tc>
                <a:extLst>
                  <a:ext uri="{0D108BD9-81ED-4DB2-BD59-A6C34878D82A}">
                    <a16:rowId xmlns:a16="http://schemas.microsoft.com/office/drawing/2014/main" val="10004"/>
                  </a:ext>
                </a:extLst>
              </a:tr>
              <a:tr h="818352">
                <a:tc rowSpan="2">
                  <a:txBody>
                    <a:bodyPr/>
                    <a:lstStyle/>
                    <a:p>
                      <a:pPr algn="ctr">
                        <a:lnSpc>
                          <a:spcPts val="2800"/>
                        </a:lnSpc>
                        <a:defRPr/>
                      </a:pPr>
                      <a:r>
                        <a:rPr lang="en-US" sz="2000" dirty="0">
                          <a:solidFill>
                            <a:srgbClr val="000000"/>
                          </a:solidFill>
                          <a:latin typeface="Montserrat"/>
                          <a:ea typeface="Montserrat"/>
                          <a:cs typeface="Montserrat"/>
                          <a:sym typeface="Montserrat"/>
                        </a:rPr>
                        <a:t>M3_Ensemble</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A9FFA4"/>
                    </a:solidFill>
                  </a:tcPr>
                </a:tc>
                <a:tc>
                  <a:txBody>
                    <a:bodyPr/>
                    <a:lstStyle/>
                    <a:p>
                      <a:pPr algn="ctr">
                        <a:lnSpc>
                          <a:spcPts val="2800"/>
                        </a:lnSpc>
                        <a:defRPr/>
                      </a:pPr>
                      <a:r>
                        <a:rPr lang="en-US" sz="2000">
                          <a:solidFill>
                            <a:srgbClr val="000000"/>
                          </a:solidFill>
                          <a:latin typeface="Montserrat"/>
                          <a:ea typeface="Montserrat"/>
                          <a:cs typeface="Montserrat"/>
                          <a:sym typeface="Montserrat"/>
                        </a:rPr>
                        <a:t>CMG</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A9FFA4"/>
                    </a:solidFill>
                  </a:tcPr>
                </a:tc>
                <a:tc>
                  <a:txBody>
                    <a:bodyPr/>
                    <a:lstStyle/>
                    <a:p>
                      <a:pPr algn="ctr">
                        <a:lnSpc>
                          <a:spcPts val="2799"/>
                        </a:lnSpc>
                        <a:defRPr/>
                      </a:pPr>
                      <a:r>
                        <a:rPr lang="en-US" sz="1999">
                          <a:solidFill>
                            <a:srgbClr val="000000"/>
                          </a:solidFill>
                          <a:latin typeface="Montserrat"/>
                          <a:ea typeface="Montserrat"/>
                          <a:cs typeface="Montserrat"/>
                          <a:sym typeface="Montserrat"/>
                        </a:rPr>
                        <a:t>1, 1059</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A9FFA4"/>
                    </a:solidFill>
                  </a:tcPr>
                </a:tc>
                <a:tc>
                  <a:txBody>
                    <a:bodyPr/>
                    <a:lstStyle/>
                    <a:p>
                      <a:pPr algn="ctr">
                        <a:lnSpc>
                          <a:spcPts val="2799"/>
                        </a:lnSpc>
                        <a:defRPr/>
                      </a:pPr>
                      <a:r>
                        <a:rPr lang="en-US" sz="1999">
                          <a:solidFill>
                            <a:srgbClr val="000000"/>
                          </a:solidFill>
                          <a:latin typeface="Montserrat"/>
                          <a:ea typeface="Montserrat"/>
                          <a:cs typeface="Montserrat"/>
                          <a:sym typeface="Montserrat"/>
                        </a:rPr>
                        <a:t>0, 0231</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A9FFA4"/>
                    </a:solidFill>
                  </a:tcPr>
                </a:tc>
                <a:tc>
                  <a:txBody>
                    <a:bodyPr/>
                    <a:lstStyle/>
                    <a:p>
                      <a:pPr algn="ctr">
                        <a:lnSpc>
                          <a:spcPts val="2799"/>
                        </a:lnSpc>
                        <a:defRPr/>
                      </a:pPr>
                      <a:r>
                        <a:rPr lang="en-US" sz="1999">
                          <a:solidFill>
                            <a:srgbClr val="000000"/>
                          </a:solidFill>
                          <a:latin typeface="Montserrat"/>
                          <a:ea typeface="Montserrat"/>
                          <a:cs typeface="Montserrat"/>
                          <a:sym typeface="Montserrat"/>
                        </a:rPr>
                        <a:t>0, 1519</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A9FFA4"/>
                    </a:solidFill>
                  </a:tcPr>
                </a:tc>
                <a:extLst>
                  <a:ext uri="{0D108BD9-81ED-4DB2-BD59-A6C34878D82A}">
                    <a16:rowId xmlns:a16="http://schemas.microsoft.com/office/drawing/2014/main" val="10005"/>
                  </a:ext>
                </a:extLst>
              </a:tr>
              <a:tr h="818352">
                <a:tc vMerge="1">
                  <a:txBody>
                    <a:bodyPr/>
                    <a:lstStyle/>
                    <a:p>
                      <a:pPr algn="ctr">
                        <a:lnSpc>
                          <a:spcPts val="2800"/>
                        </a:lnSpc>
                        <a:defRPr/>
                      </a:pPr>
                      <a:r>
                        <a:rPr lang="en-US" sz="2000">
                          <a:solidFill>
                            <a:srgbClr val="000000"/>
                          </a:solidFill>
                          <a:latin typeface="Montserrat"/>
                          <a:ea typeface="Montserrat"/>
                          <a:cs typeface="Montserrat"/>
                          <a:sym typeface="Montserrat"/>
                        </a:rPr>
                        <a:t>M3_Ensemble</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A9FFA4"/>
                    </a:solidFill>
                  </a:tcPr>
                </a:tc>
                <a:tc>
                  <a:txBody>
                    <a:bodyPr/>
                    <a:lstStyle/>
                    <a:p>
                      <a:pPr algn="ctr">
                        <a:lnSpc>
                          <a:spcPts val="2800"/>
                        </a:lnSpc>
                        <a:defRPr/>
                      </a:pPr>
                      <a:r>
                        <a:rPr lang="en-US" sz="2000">
                          <a:solidFill>
                            <a:srgbClr val="000000"/>
                          </a:solidFill>
                          <a:latin typeface="Montserrat"/>
                          <a:ea typeface="Montserrat"/>
                          <a:cs typeface="Montserrat"/>
                          <a:sym typeface="Montserrat"/>
                        </a:rPr>
                        <a:t>FPT</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A9FFA4"/>
                    </a:solidFill>
                  </a:tcPr>
                </a:tc>
                <a:tc>
                  <a:txBody>
                    <a:bodyPr/>
                    <a:lstStyle/>
                    <a:p>
                      <a:pPr algn="ctr">
                        <a:lnSpc>
                          <a:spcPts val="2799"/>
                        </a:lnSpc>
                        <a:defRPr/>
                      </a:pPr>
                      <a:r>
                        <a:rPr lang="en-US" sz="1999">
                          <a:solidFill>
                            <a:srgbClr val="000000"/>
                          </a:solidFill>
                          <a:latin typeface="Montserrat"/>
                          <a:ea typeface="Montserrat"/>
                          <a:cs typeface="Montserrat"/>
                          <a:sym typeface="Montserrat"/>
                        </a:rPr>
                        <a:t>3, 3088</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A9FFA4"/>
                    </a:solidFill>
                  </a:tcPr>
                </a:tc>
                <a:tc>
                  <a:txBody>
                    <a:bodyPr/>
                    <a:lstStyle/>
                    <a:p>
                      <a:pPr algn="ctr">
                        <a:lnSpc>
                          <a:spcPts val="2799"/>
                        </a:lnSpc>
                        <a:defRPr/>
                      </a:pPr>
                      <a:r>
                        <a:rPr lang="en-US" sz="1999">
                          <a:solidFill>
                            <a:srgbClr val="000000"/>
                          </a:solidFill>
                          <a:latin typeface="Montserrat"/>
                          <a:ea typeface="Montserrat"/>
                          <a:cs typeface="Montserrat"/>
                          <a:sym typeface="Montserrat"/>
                        </a:rPr>
                        <a:t>0, 1859</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A9FFA4"/>
                    </a:solidFill>
                  </a:tcPr>
                </a:tc>
                <a:tc>
                  <a:txBody>
                    <a:bodyPr/>
                    <a:lstStyle/>
                    <a:p>
                      <a:pPr algn="ctr">
                        <a:lnSpc>
                          <a:spcPts val="2799"/>
                        </a:lnSpc>
                        <a:defRPr/>
                      </a:pPr>
                      <a:r>
                        <a:rPr lang="en-US" sz="1999" dirty="0">
                          <a:solidFill>
                            <a:srgbClr val="000000"/>
                          </a:solidFill>
                          <a:latin typeface="Montserrat"/>
                          <a:ea typeface="Montserrat"/>
                          <a:cs typeface="Montserrat"/>
                          <a:sym typeface="Montserrat"/>
                        </a:rPr>
                        <a:t>0, 4311</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A9FFA4"/>
                    </a:solidFill>
                  </a:tcPr>
                </a:tc>
                <a:extLst>
                  <a:ext uri="{0D108BD9-81ED-4DB2-BD59-A6C34878D82A}">
                    <a16:rowId xmlns:a16="http://schemas.microsoft.com/office/drawing/2014/main" val="10006"/>
                  </a:ext>
                </a:extLst>
              </a:tr>
            </a:tbl>
          </a:graphicData>
        </a:graphic>
      </p:graphicFrame>
      <p:grpSp>
        <p:nvGrpSpPr>
          <p:cNvPr id="17" name="Group 17"/>
          <p:cNvGrpSpPr/>
          <p:nvPr/>
        </p:nvGrpSpPr>
        <p:grpSpPr>
          <a:xfrm>
            <a:off x="6295030" y="7843293"/>
            <a:ext cx="2372128" cy="1600197"/>
            <a:chOff x="0" y="0"/>
            <a:chExt cx="812800" cy="346907"/>
          </a:xfrm>
        </p:grpSpPr>
        <p:sp>
          <p:nvSpPr>
            <p:cNvPr id="18" name="Freeform 18"/>
            <p:cNvSpPr/>
            <p:nvPr/>
          </p:nvSpPr>
          <p:spPr>
            <a:xfrm>
              <a:off x="0" y="0"/>
              <a:ext cx="812800" cy="346907"/>
            </a:xfrm>
            <a:custGeom>
              <a:avLst/>
              <a:gdLst/>
              <a:ahLst/>
              <a:cxnLst/>
              <a:rect l="l" t="t" r="r" b="b"/>
              <a:pathLst>
                <a:path w="812800" h="346907">
                  <a:moveTo>
                    <a:pt x="0" y="0"/>
                  </a:moveTo>
                  <a:lnTo>
                    <a:pt x="812800" y="0"/>
                  </a:lnTo>
                  <a:lnTo>
                    <a:pt x="812800" y="346907"/>
                  </a:lnTo>
                  <a:lnTo>
                    <a:pt x="0" y="346907"/>
                  </a:lnTo>
                  <a:close/>
                </a:path>
              </a:pathLst>
            </a:custGeom>
            <a:solidFill>
              <a:srgbClr val="000000">
                <a:alpha val="0"/>
              </a:srgbClr>
            </a:solidFill>
            <a:ln w="47625" cap="sq">
              <a:solidFill>
                <a:srgbClr val="FF0000"/>
              </a:solidFill>
              <a:prstDash val="solid"/>
              <a:miter/>
            </a:ln>
          </p:spPr>
        </p:sp>
        <p:sp>
          <p:nvSpPr>
            <p:cNvPr id="19" name="TextBox 19"/>
            <p:cNvSpPr txBox="1"/>
            <p:nvPr/>
          </p:nvSpPr>
          <p:spPr>
            <a:xfrm>
              <a:off x="0" y="-38100"/>
              <a:ext cx="812800" cy="385007"/>
            </a:xfrm>
            <a:prstGeom prst="rect">
              <a:avLst/>
            </a:prstGeom>
          </p:spPr>
          <p:txBody>
            <a:bodyPr lIns="50800" tIns="50800" rIns="50800" bIns="50800" rtlCol="0" anchor="ctr"/>
            <a:lstStyle/>
            <a:p>
              <a:pPr algn="ctr">
                <a:lnSpc>
                  <a:spcPts val="2800"/>
                </a:lnSpc>
              </a:pPr>
              <a:endParaRPr/>
            </a:p>
          </p:txBody>
        </p:sp>
      </p:grpSp>
      <p:sp>
        <p:nvSpPr>
          <p:cNvPr id="20" name="TextBox 20"/>
          <p:cNvSpPr txBox="1"/>
          <p:nvPr/>
        </p:nvSpPr>
        <p:spPr>
          <a:xfrm rot="-60000">
            <a:off x="352442" y="196512"/>
            <a:ext cx="8278688" cy="501650"/>
          </a:xfrm>
          <a:prstGeom prst="rect">
            <a:avLst/>
          </a:prstGeom>
        </p:spPr>
        <p:txBody>
          <a:bodyPr lIns="0" tIns="0" rIns="0" bIns="0" rtlCol="0" anchor="t">
            <a:spAutoFit/>
          </a:bodyPr>
          <a:lstStyle/>
          <a:p>
            <a:pPr algn="l">
              <a:lnSpc>
                <a:spcPts val="3849"/>
              </a:lnSpc>
            </a:pPr>
            <a:r>
              <a:rPr lang="en-US" sz="3499">
                <a:solidFill>
                  <a:srgbClr val="190D9B"/>
                </a:solidFill>
                <a:latin typeface="Anton"/>
                <a:ea typeface="Anton"/>
                <a:cs typeface="Anton"/>
                <a:sym typeface="Anton"/>
              </a:rPr>
              <a:t>XÂY DỰNG MÔ HÌNH VÀ ĐÁNH GIÁ, CẢI TIẾN </a:t>
            </a:r>
          </a:p>
        </p:txBody>
      </p:sp>
      <p:graphicFrame>
        <p:nvGraphicFramePr>
          <p:cNvPr id="21" name="Table 20">
            <a:extLst>
              <a:ext uri="{FF2B5EF4-FFF2-40B4-BE49-F238E27FC236}">
                <a16:creationId xmlns:a16="http://schemas.microsoft.com/office/drawing/2014/main" id="{6B28FC59-931D-1880-19FC-558E9E700322}"/>
              </a:ext>
            </a:extLst>
          </p:cNvPr>
          <p:cNvGraphicFramePr>
            <a:graphicFrameLocks noGrp="1"/>
          </p:cNvGraphicFramePr>
          <p:nvPr>
            <p:extLst>
              <p:ext uri="{D42A27DB-BD31-4B8C-83A1-F6EECF244321}">
                <p14:modId xmlns:p14="http://schemas.microsoft.com/office/powerpoint/2010/main" val="4043298903"/>
              </p:ext>
            </p:extLst>
          </p:nvPr>
        </p:nvGraphicFramePr>
        <p:xfrm>
          <a:off x="1035957" y="7222368"/>
          <a:ext cx="15879939" cy="2141412"/>
        </p:xfrm>
        <a:graphic>
          <a:graphicData uri="http://schemas.openxmlformats.org/drawingml/2006/table">
            <a:tbl>
              <a:tblPr/>
              <a:tblGrid>
                <a:gridCol w="2850243">
                  <a:extLst>
                    <a:ext uri="{9D8B030D-6E8A-4147-A177-3AD203B41FA5}">
                      <a16:colId xmlns:a16="http://schemas.microsoft.com/office/drawing/2014/main" val="2000995710"/>
                    </a:ext>
                  </a:extLst>
                </a:gridCol>
                <a:gridCol w="1905000">
                  <a:extLst>
                    <a:ext uri="{9D8B030D-6E8A-4147-A177-3AD203B41FA5}">
                      <a16:colId xmlns:a16="http://schemas.microsoft.com/office/drawing/2014/main" val="1674161784"/>
                    </a:ext>
                  </a:extLst>
                </a:gridCol>
                <a:gridCol w="3468712">
                  <a:extLst>
                    <a:ext uri="{9D8B030D-6E8A-4147-A177-3AD203B41FA5}">
                      <a16:colId xmlns:a16="http://schemas.microsoft.com/office/drawing/2014/main" val="1502753918"/>
                    </a:ext>
                  </a:extLst>
                </a:gridCol>
                <a:gridCol w="7655984">
                  <a:extLst>
                    <a:ext uri="{9D8B030D-6E8A-4147-A177-3AD203B41FA5}">
                      <a16:colId xmlns:a16="http://schemas.microsoft.com/office/drawing/2014/main" val="2320058017"/>
                    </a:ext>
                  </a:extLst>
                </a:gridCol>
              </a:tblGrid>
              <a:tr h="556986">
                <a:tc>
                  <a:txBody>
                    <a:bodyPr/>
                    <a:lstStyle/>
                    <a:p>
                      <a:pPr algn="ctr">
                        <a:lnSpc>
                          <a:spcPts val="2800"/>
                        </a:lnSpc>
                        <a:defRPr/>
                      </a:pPr>
                      <a:r>
                        <a:rPr lang="en-US" sz="2000" b="1" dirty="0" err="1">
                          <a:solidFill>
                            <a:srgbClr val="000000"/>
                          </a:solidFill>
                          <a:latin typeface="Montserrat Bold"/>
                          <a:ea typeface="Montserrat Bold"/>
                          <a:cs typeface="Montserrat Bold"/>
                          <a:sym typeface="Montserrat Bold"/>
                        </a:rPr>
                        <a:t>Mô</a:t>
                      </a:r>
                      <a:r>
                        <a:rPr lang="en-US" sz="2000" b="1" dirty="0">
                          <a:solidFill>
                            <a:srgbClr val="000000"/>
                          </a:solidFill>
                          <a:latin typeface="Montserrat Bold"/>
                          <a:ea typeface="Montserrat Bold"/>
                          <a:cs typeface="Montserrat Bold"/>
                          <a:sym typeface="Montserrat Bold"/>
                        </a:rPr>
                        <a:t> </a:t>
                      </a:r>
                      <a:r>
                        <a:rPr lang="en-US" sz="2000" b="1" dirty="0" err="1">
                          <a:solidFill>
                            <a:srgbClr val="000000"/>
                          </a:solidFill>
                          <a:latin typeface="Montserrat Bold"/>
                          <a:ea typeface="Montserrat Bold"/>
                          <a:cs typeface="Montserrat Bold"/>
                          <a:sym typeface="Montserrat Bold"/>
                        </a:rPr>
                        <a:t>hình</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dirty="0" err="1">
                          <a:solidFill>
                            <a:srgbClr val="000000"/>
                          </a:solidFill>
                          <a:latin typeface="Montserrat Bold"/>
                          <a:ea typeface="Montserrat Bold"/>
                          <a:cs typeface="Montserrat Bold"/>
                          <a:sym typeface="Montserrat Bold"/>
                        </a:rPr>
                        <a:t>Cổ</a:t>
                      </a:r>
                      <a:r>
                        <a:rPr lang="en-US" sz="2000" b="1" dirty="0">
                          <a:solidFill>
                            <a:srgbClr val="000000"/>
                          </a:solidFill>
                          <a:latin typeface="Montserrat Bold"/>
                          <a:ea typeface="Montserrat Bold"/>
                          <a:cs typeface="Montserrat Bold"/>
                          <a:sym typeface="Montserrat Bold"/>
                        </a:rPr>
                        <a:t> </a:t>
                      </a:r>
                      <a:r>
                        <a:rPr lang="en-US" sz="2000" b="1" dirty="0" err="1">
                          <a:solidFill>
                            <a:srgbClr val="000000"/>
                          </a:solidFill>
                          <a:latin typeface="Montserrat Bold"/>
                          <a:ea typeface="Montserrat Bold"/>
                          <a:cs typeface="Montserrat Bold"/>
                          <a:sym typeface="Montserrat Bold"/>
                        </a:rPr>
                        <a:t>phiếu</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ts val="2800"/>
                        </a:lnSpc>
                        <a:defRPr/>
                      </a:pPr>
                      <a:r>
                        <a:rPr lang="en-US" sz="2000" b="1" kern="1200" dirty="0">
                          <a:solidFill>
                            <a:srgbClr val="000000"/>
                          </a:solidFill>
                          <a:latin typeface="Montserrat Bold"/>
                          <a:ea typeface="+mn-ea"/>
                          <a:cs typeface="+mn-cs"/>
                        </a:rPr>
                        <a:t>MAE (3 </a:t>
                      </a:r>
                      <a:r>
                        <a:rPr lang="en-US" sz="2000" b="1" kern="1200" dirty="0" err="1">
                          <a:solidFill>
                            <a:srgbClr val="000000"/>
                          </a:solidFill>
                          <a:latin typeface="Montserrat Bold"/>
                          <a:ea typeface="+mn-ea"/>
                          <a:cs typeface="+mn-cs"/>
                        </a:rPr>
                        <a:t>ngày</a:t>
                      </a:r>
                      <a:r>
                        <a:rPr lang="en-US" sz="2000" b="1" kern="1200" dirty="0">
                          <a:solidFill>
                            <a:srgbClr val="000000"/>
                          </a:solidFill>
                          <a:latin typeface="Montserrat Bold"/>
                          <a:ea typeface="+mn-ea"/>
                          <a:cs typeface="+mn-cs"/>
                        </a:rPr>
                        <a:t>)</a:t>
                      </a:r>
                      <a:endParaRPr lang="en-US" sz="2000" b="1" kern="1200" dirty="0">
                        <a:solidFill>
                          <a:srgbClr val="000000"/>
                        </a:solidFill>
                        <a:latin typeface="Montserrat Bold"/>
                      </a:endParaRP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ts val="2800"/>
                        </a:lnSpc>
                        <a:defRPr/>
                      </a:pPr>
                      <a:r>
                        <a:rPr lang="en-US" sz="2000" b="1" kern="1200" dirty="0">
                          <a:solidFill>
                            <a:srgbClr val="000000"/>
                          </a:solidFill>
                          <a:latin typeface="Montserrat Bold"/>
                          <a:ea typeface="+mn-ea"/>
                          <a:cs typeface="+mn-cs"/>
                        </a:rPr>
                        <a:t>Sai </a:t>
                      </a:r>
                      <a:r>
                        <a:rPr lang="en-US" sz="2000" b="1" kern="1200" dirty="0" err="1">
                          <a:solidFill>
                            <a:srgbClr val="000000"/>
                          </a:solidFill>
                          <a:latin typeface="Montserrat Bold"/>
                          <a:ea typeface="+mn-ea"/>
                          <a:cs typeface="+mn-cs"/>
                        </a:rPr>
                        <a:t>lệch</a:t>
                      </a:r>
                      <a:r>
                        <a:rPr lang="en-US" sz="2000" b="1" kern="1200" dirty="0">
                          <a:solidFill>
                            <a:srgbClr val="000000"/>
                          </a:solidFill>
                          <a:latin typeface="Montserrat Bold"/>
                          <a:ea typeface="+mn-ea"/>
                          <a:cs typeface="+mn-cs"/>
                        </a:rPr>
                        <a:t> </a:t>
                      </a:r>
                      <a:r>
                        <a:rPr lang="en-US" sz="2000" b="1" kern="1200" dirty="0" err="1">
                          <a:solidFill>
                            <a:srgbClr val="000000"/>
                          </a:solidFill>
                          <a:latin typeface="Montserrat Bold"/>
                          <a:ea typeface="+mn-ea"/>
                          <a:cs typeface="+mn-cs"/>
                        </a:rPr>
                        <a:t>từng</a:t>
                      </a:r>
                      <a:r>
                        <a:rPr lang="en-US" sz="2000" b="1" kern="1200" dirty="0">
                          <a:solidFill>
                            <a:srgbClr val="000000"/>
                          </a:solidFill>
                          <a:latin typeface="Montserrat Bold"/>
                          <a:ea typeface="+mn-ea"/>
                          <a:cs typeface="+mn-cs"/>
                        </a:rPr>
                        <a:t> </a:t>
                      </a:r>
                      <a:r>
                        <a:rPr lang="en-US" sz="2000" b="1" kern="1200" dirty="0" err="1">
                          <a:solidFill>
                            <a:srgbClr val="000000"/>
                          </a:solidFill>
                          <a:latin typeface="Montserrat Bold"/>
                          <a:ea typeface="+mn-ea"/>
                          <a:cs typeface="+mn-cs"/>
                        </a:rPr>
                        <a:t>ngày</a:t>
                      </a:r>
                      <a:endParaRPr lang="en-US" sz="2000" b="1" kern="1200" dirty="0">
                        <a:solidFill>
                          <a:srgbClr val="000000"/>
                        </a:solidFill>
                        <a:latin typeface="Montserrat Bold"/>
                        <a:ea typeface="+mn-ea"/>
                        <a:cs typeface="+mn-cs"/>
                      </a:endParaRP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2902779"/>
                  </a:ext>
                </a:extLst>
              </a:tr>
              <a:tr h="556986">
                <a:tc rowSpan="2">
                  <a:txBody>
                    <a:bodyPr/>
                    <a:lstStyle/>
                    <a:p>
                      <a:pPr algn="ctr">
                        <a:lnSpc>
                          <a:spcPts val="2800"/>
                        </a:lnSpc>
                        <a:defRPr/>
                      </a:pPr>
                      <a:r>
                        <a:rPr lang="en-US" sz="2000" dirty="0">
                          <a:solidFill>
                            <a:srgbClr val="000000"/>
                          </a:solidFill>
                          <a:latin typeface="Montserrat"/>
                          <a:ea typeface="Montserrat"/>
                          <a:cs typeface="Montserrat"/>
                          <a:sym typeface="Montserrat"/>
                        </a:rPr>
                        <a:t>M4_LSTM_Forecast</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lnSpc>
                          <a:spcPts val="2800"/>
                        </a:lnSpc>
                        <a:defRPr/>
                      </a:pPr>
                      <a:r>
                        <a:rPr lang="en-US" sz="2000" dirty="0">
                          <a:solidFill>
                            <a:srgbClr val="000000"/>
                          </a:solidFill>
                          <a:latin typeface="Montserrat"/>
                          <a:ea typeface="Montserrat"/>
                          <a:cs typeface="Montserrat"/>
                          <a:sym typeface="Montserrat"/>
                        </a:rPr>
                        <a:t>CMG</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marL="0" algn="ctr" defTabSz="914400" rtl="0" eaLnBrk="1" latinLnBrk="0" hangingPunct="1">
                        <a:lnSpc>
                          <a:spcPts val="2800"/>
                        </a:lnSpc>
                        <a:defRPr/>
                      </a:pPr>
                      <a:r>
                        <a:rPr lang="en-US" sz="2000" kern="1200" dirty="0">
                          <a:solidFill>
                            <a:srgbClr val="000000"/>
                          </a:solidFill>
                          <a:latin typeface="Montserrat"/>
                          <a:ea typeface="+mn-ea"/>
                          <a:cs typeface="+mn-cs"/>
                        </a:rPr>
                        <a:t>~114 VND</a:t>
                      </a:r>
                      <a:endParaRPr lang="en-US" sz="2000" kern="1200" dirty="0">
                        <a:solidFill>
                          <a:srgbClr val="000000"/>
                        </a:solidFill>
                        <a:latin typeface="Montserrat"/>
                      </a:endParaRP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marL="0" algn="ctr" defTabSz="914400" rtl="0" eaLnBrk="1" latinLnBrk="0" hangingPunct="1">
                        <a:lnSpc>
                          <a:spcPts val="2800"/>
                        </a:lnSpc>
                        <a:defRPr/>
                      </a:pPr>
                      <a:r>
                        <a:rPr lang="en-US" sz="2000" kern="1200" dirty="0" err="1">
                          <a:solidFill>
                            <a:srgbClr val="000000"/>
                          </a:solidFill>
                          <a:latin typeface="Montserrat"/>
                          <a:ea typeface="+mn-ea"/>
                          <a:cs typeface="+mn-cs"/>
                        </a:rPr>
                        <a:t>Ngày</a:t>
                      </a:r>
                      <a:r>
                        <a:rPr lang="en-US" sz="2000" kern="1200" dirty="0">
                          <a:solidFill>
                            <a:srgbClr val="000000"/>
                          </a:solidFill>
                          <a:latin typeface="Montserrat"/>
                          <a:ea typeface="+mn-ea"/>
                          <a:cs typeface="+mn-cs"/>
                        </a:rPr>
                        <a:t> 1: 14.5 VNĐ; </a:t>
                      </a:r>
                      <a:r>
                        <a:rPr lang="en-US" sz="2000" kern="1200" dirty="0" err="1">
                          <a:solidFill>
                            <a:srgbClr val="000000"/>
                          </a:solidFill>
                          <a:latin typeface="Montserrat"/>
                          <a:ea typeface="+mn-ea"/>
                          <a:cs typeface="+mn-cs"/>
                        </a:rPr>
                        <a:t>Ngày</a:t>
                      </a:r>
                      <a:r>
                        <a:rPr lang="en-US" sz="2000" kern="1200" dirty="0">
                          <a:solidFill>
                            <a:srgbClr val="000000"/>
                          </a:solidFill>
                          <a:latin typeface="Montserrat"/>
                          <a:ea typeface="+mn-ea"/>
                          <a:cs typeface="+mn-cs"/>
                        </a:rPr>
                        <a:t> 2: 104.7 VNĐ; </a:t>
                      </a:r>
                      <a:r>
                        <a:rPr lang="en-US" sz="2000" kern="1200" dirty="0" err="1">
                          <a:solidFill>
                            <a:srgbClr val="000000"/>
                          </a:solidFill>
                          <a:latin typeface="Montserrat"/>
                          <a:ea typeface="+mn-ea"/>
                          <a:cs typeface="+mn-cs"/>
                        </a:rPr>
                        <a:t>Ngày</a:t>
                      </a:r>
                      <a:r>
                        <a:rPr lang="en-US" sz="2000" kern="1200" dirty="0">
                          <a:solidFill>
                            <a:srgbClr val="000000"/>
                          </a:solidFill>
                          <a:latin typeface="Montserrat"/>
                          <a:ea typeface="+mn-ea"/>
                          <a:cs typeface="+mn-cs"/>
                        </a:rPr>
                        <a:t> 3: 107.1 VNĐ</a:t>
                      </a:r>
                      <a:endParaRPr lang="en-US" sz="2000" kern="1200" dirty="0">
                        <a:solidFill>
                          <a:srgbClr val="000000"/>
                        </a:solidFill>
                        <a:latin typeface="Montserrat"/>
                        <a:ea typeface="Montserrat"/>
                        <a:cs typeface="Montserrat"/>
                        <a:sym typeface="Montserrat"/>
                      </a:endParaRP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47041574"/>
                  </a:ext>
                </a:extLst>
              </a:tr>
              <a:tr h="556986">
                <a:tc vMerge="1">
                  <a:txBody>
                    <a:bodyPr/>
                    <a:lstStyle/>
                    <a:p>
                      <a:pPr algn="ctr">
                        <a:lnSpc>
                          <a:spcPts val="2800"/>
                        </a:lnSpc>
                        <a:defRPr/>
                      </a:pPr>
                      <a:r>
                        <a:rPr lang="en-US" sz="2000">
                          <a:solidFill>
                            <a:srgbClr val="000000"/>
                          </a:solidFill>
                          <a:latin typeface="Montserrat"/>
                          <a:ea typeface="Montserrat"/>
                          <a:cs typeface="Montserrat"/>
                          <a:sym typeface="Montserrat"/>
                        </a:rPr>
                        <a:t>M1_FinInd</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FF65"/>
                    </a:solidFill>
                  </a:tcPr>
                </a:tc>
                <a:tc>
                  <a:txBody>
                    <a:bodyPr/>
                    <a:lstStyle/>
                    <a:p>
                      <a:pPr algn="ctr">
                        <a:lnSpc>
                          <a:spcPts val="2800"/>
                        </a:lnSpc>
                        <a:defRPr/>
                      </a:pPr>
                      <a:r>
                        <a:rPr lang="en-US" sz="2000" dirty="0">
                          <a:solidFill>
                            <a:srgbClr val="000000"/>
                          </a:solidFill>
                          <a:latin typeface="Montserrat"/>
                          <a:ea typeface="Montserrat"/>
                          <a:cs typeface="Montserrat"/>
                          <a:sym typeface="Montserrat"/>
                        </a:rPr>
                        <a:t>FPT</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marL="0" algn="ctr" defTabSz="914400" rtl="0" eaLnBrk="1" latinLnBrk="0" hangingPunct="1">
                        <a:lnSpc>
                          <a:spcPts val="2800"/>
                        </a:lnSpc>
                        <a:defRPr/>
                      </a:pPr>
                      <a:r>
                        <a:rPr lang="en-US" sz="2000" kern="1200" dirty="0">
                          <a:solidFill>
                            <a:srgbClr val="000000"/>
                          </a:solidFill>
                          <a:latin typeface="Montserrat"/>
                          <a:ea typeface="+mn-ea"/>
                          <a:cs typeface="+mn-cs"/>
                        </a:rPr>
                        <a:t>~3,861 VND</a:t>
                      </a:r>
                      <a:endParaRPr lang="en-US" sz="2000" kern="1200" dirty="0">
                        <a:solidFill>
                          <a:srgbClr val="000000"/>
                        </a:solidFill>
                        <a:latin typeface="Montserrat"/>
                      </a:endParaRP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marL="0" algn="ctr" defTabSz="914400" rtl="0" eaLnBrk="1" latinLnBrk="0" hangingPunct="1">
                        <a:lnSpc>
                          <a:spcPts val="2800"/>
                        </a:lnSpc>
                        <a:defRPr/>
                      </a:pPr>
                      <a:r>
                        <a:rPr lang="en-US" sz="2000" kern="1200" dirty="0" err="1">
                          <a:solidFill>
                            <a:srgbClr val="000000"/>
                          </a:solidFill>
                          <a:latin typeface="Montserrat"/>
                          <a:ea typeface="+mn-ea"/>
                          <a:cs typeface="+mn-cs"/>
                        </a:rPr>
                        <a:t>Ngày</a:t>
                      </a:r>
                      <a:r>
                        <a:rPr lang="en-US" sz="2000" kern="1200" dirty="0">
                          <a:solidFill>
                            <a:srgbClr val="000000"/>
                          </a:solidFill>
                          <a:latin typeface="Montserrat"/>
                          <a:ea typeface="+mn-ea"/>
                          <a:cs typeface="+mn-cs"/>
                        </a:rPr>
                        <a:t> 1: 1,430 VNĐ; </a:t>
                      </a:r>
                      <a:r>
                        <a:rPr lang="en-US" sz="2000" kern="1200" dirty="0" err="1">
                          <a:solidFill>
                            <a:srgbClr val="000000"/>
                          </a:solidFill>
                          <a:latin typeface="Montserrat"/>
                          <a:ea typeface="+mn-ea"/>
                          <a:cs typeface="+mn-cs"/>
                        </a:rPr>
                        <a:t>Ngày</a:t>
                      </a:r>
                      <a:r>
                        <a:rPr lang="en-US" sz="2000" kern="1200" dirty="0">
                          <a:solidFill>
                            <a:srgbClr val="000000"/>
                          </a:solidFill>
                          <a:latin typeface="Montserrat"/>
                          <a:ea typeface="+mn-ea"/>
                          <a:cs typeface="+mn-cs"/>
                        </a:rPr>
                        <a:t> 2: 6,290 VNĐ; </a:t>
                      </a:r>
                      <a:r>
                        <a:rPr lang="en-US" sz="2000" kern="1200" dirty="0" err="1">
                          <a:solidFill>
                            <a:srgbClr val="000000"/>
                          </a:solidFill>
                          <a:latin typeface="Montserrat"/>
                          <a:ea typeface="+mn-ea"/>
                          <a:cs typeface="+mn-cs"/>
                        </a:rPr>
                        <a:t>Ngày</a:t>
                      </a:r>
                      <a:r>
                        <a:rPr lang="en-US" sz="2000" kern="1200" dirty="0">
                          <a:solidFill>
                            <a:srgbClr val="000000"/>
                          </a:solidFill>
                          <a:latin typeface="Montserrat"/>
                          <a:ea typeface="+mn-ea"/>
                          <a:cs typeface="+mn-cs"/>
                        </a:rPr>
                        <a:t> 3: 7,462 VNĐ</a:t>
                      </a:r>
                      <a:endParaRPr lang="en-US" sz="2000" kern="1200" dirty="0">
                        <a:solidFill>
                          <a:srgbClr val="000000"/>
                        </a:solidFill>
                        <a:latin typeface="Montserrat"/>
                      </a:endParaRP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37651892"/>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03453" y="774364"/>
            <a:ext cx="14749848" cy="0"/>
          </a:xfrm>
          <a:prstGeom prst="line">
            <a:avLst/>
          </a:prstGeom>
          <a:ln w="38100" cap="flat">
            <a:solidFill>
              <a:srgbClr val="190D9B"/>
            </a:solidFill>
            <a:prstDash val="solid"/>
            <a:headEnd type="none" w="sm" len="sm"/>
            <a:tailEnd type="none" w="sm" len="sm"/>
          </a:ln>
        </p:spPr>
      </p:sp>
      <p:grpSp>
        <p:nvGrpSpPr>
          <p:cNvPr id="3" name="Group 3"/>
          <p:cNvGrpSpPr/>
          <p:nvPr/>
        </p:nvGrpSpPr>
        <p:grpSpPr>
          <a:xfrm>
            <a:off x="-5540437" y="6460072"/>
            <a:ext cx="6967851" cy="6967851"/>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865"/>
            </a:solidFill>
          </p:spPr>
        </p:sp>
      </p:grpSp>
      <p:sp>
        <p:nvSpPr>
          <p:cNvPr id="5" name="AutoShape 5"/>
          <p:cNvSpPr/>
          <p:nvPr/>
        </p:nvSpPr>
        <p:spPr>
          <a:xfrm flipV="1">
            <a:off x="807784" y="9545419"/>
            <a:ext cx="16672431" cy="0"/>
          </a:xfrm>
          <a:prstGeom prst="line">
            <a:avLst/>
          </a:prstGeom>
          <a:ln w="38100" cap="flat">
            <a:solidFill>
              <a:srgbClr val="190D9B"/>
            </a:solidFill>
            <a:prstDash val="solid"/>
            <a:headEnd type="none" w="sm" len="sm"/>
            <a:tailEnd type="none" w="sm" len="sm"/>
          </a:ln>
        </p:spPr>
      </p:sp>
      <p:grpSp>
        <p:nvGrpSpPr>
          <p:cNvPr id="6" name="Group 6"/>
          <p:cNvGrpSpPr/>
          <p:nvPr/>
        </p:nvGrpSpPr>
        <p:grpSpPr>
          <a:xfrm>
            <a:off x="807784" y="9678769"/>
            <a:ext cx="4928476" cy="530458"/>
            <a:chOff x="0" y="0"/>
            <a:chExt cx="1298035" cy="139709"/>
          </a:xfrm>
        </p:grpSpPr>
        <p:sp>
          <p:nvSpPr>
            <p:cNvPr id="7" name="Freeform 7"/>
            <p:cNvSpPr/>
            <p:nvPr/>
          </p:nvSpPr>
          <p:spPr>
            <a:xfrm>
              <a:off x="0" y="0"/>
              <a:ext cx="1298035" cy="139709"/>
            </a:xfrm>
            <a:custGeom>
              <a:avLst/>
              <a:gdLst/>
              <a:ahLst/>
              <a:cxnLst/>
              <a:rect l="l" t="t" r="r" b="b"/>
              <a:pathLst>
                <a:path w="1298035" h="139709">
                  <a:moveTo>
                    <a:pt x="69855" y="0"/>
                  </a:moveTo>
                  <a:lnTo>
                    <a:pt x="1228180" y="0"/>
                  </a:lnTo>
                  <a:cubicBezTo>
                    <a:pt x="1246707" y="0"/>
                    <a:pt x="1264474" y="7360"/>
                    <a:pt x="1277575" y="20460"/>
                  </a:cubicBezTo>
                  <a:cubicBezTo>
                    <a:pt x="1290675" y="33560"/>
                    <a:pt x="1298035" y="51328"/>
                    <a:pt x="1298035" y="69855"/>
                  </a:cubicBezTo>
                  <a:lnTo>
                    <a:pt x="1298035" y="69855"/>
                  </a:lnTo>
                  <a:cubicBezTo>
                    <a:pt x="1298035" y="88381"/>
                    <a:pt x="1290675" y="106149"/>
                    <a:pt x="1277575" y="119249"/>
                  </a:cubicBezTo>
                  <a:cubicBezTo>
                    <a:pt x="1264474" y="132350"/>
                    <a:pt x="1246707" y="139709"/>
                    <a:pt x="1228180"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alpha val="29804"/>
              </a:srgbClr>
            </a:solidFill>
          </p:spPr>
        </p:sp>
        <p:sp>
          <p:nvSpPr>
            <p:cNvPr id="8" name="TextBox 8"/>
            <p:cNvSpPr txBox="1"/>
            <p:nvPr/>
          </p:nvSpPr>
          <p:spPr>
            <a:xfrm>
              <a:off x="0" y="-38100"/>
              <a:ext cx="1298035" cy="177809"/>
            </a:xfrm>
            <a:prstGeom prst="rect">
              <a:avLst/>
            </a:prstGeom>
          </p:spPr>
          <p:txBody>
            <a:bodyPr lIns="50800" tIns="50800" rIns="50800" bIns="50800" rtlCol="0" anchor="ctr"/>
            <a:lstStyle/>
            <a:p>
              <a:pPr algn="ctr">
                <a:lnSpc>
                  <a:spcPts val="2800"/>
                </a:lnSpc>
              </a:pPr>
              <a:r>
                <a:rPr lang="en-US" sz="2000" b="1" spc="-20">
                  <a:solidFill>
                    <a:srgbClr val="FFFFFF">
                      <a:alpha val="29804"/>
                    </a:srgbClr>
                  </a:solidFill>
                  <a:latin typeface="Montserrat Bold"/>
                  <a:ea typeface="Montserrat Bold"/>
                  <a:cs typeface="Montserrat Bold"/>
                  <a:sym typeface="Montserrat Bold"/>
                </a:rPr>
                <a:t>BUSINESS UNDERSTANDING</a:t>
              </a:r>
            </a:p>
          </p:txBody>
        </p:sp>
      </p:grpSp>
      <p:grpSp>
        <p:nvGrpSpPr>
          <p:cNvPr id="9" name="Group 9"/>
          <p:cNvGrpSpPr/>
          <p:nvPr/>
        </p:nvGrpSpPr>
        <p:grpSpPr>
          <a:xfrm>
            <a:off x="12552008" y="9678769"/>
            <a:ext cx="4928207" cy="530458"/>
            <a:chOff x="0" y="0"/>
            <a:chExt cx="1297964" cy="139709"/>
          </a:xfrm>
        </p:grpSpPr>
        <p:sp>
          <p:nvSpPr>
            <p:cNvPr id="10" name="Freeform 10"/>
            <p:cNvSpPr/>
            <p:nvPr/>
          </p:nvSpPr>
          <p:spPr>
            <a:xfrm>
              <a:off x="0" y="0"/>
              <a:ext cx="1297964" cy="139709"/>
            </a:xfrm>
            <a:custGeom>
              <a:avLst/>
              <a:gdLst/>
              <a:ahLst/>
              <a:cxnLst/>
              <a:rect l="l" t="t" r="r" b="b"/>
              <a:pathLst>
                <a:path w="1297964" h="139709">
                  <a:moveTo>
                    <a:pt x="69855" y="0"/>
                  </a:moveTo>
                  <a:lnTo>
                    <a:pt x="1228110" y="0"/>
                  </a:lnTo>
                  <a:cubicBezTo>
                    <a:pt x="1246636" y="0"/>
                    <a:pt x="1264404" y="7360"/>
                    <a:pt x="1277504" y="20460"/>
                  </a:cubicBezTo>
                  <a:cubicBezTo>
                    <a:pt x="1290604" y="33560"/>
                    <a:pt x="1297964" y="51328"/>
                    <a:pt x="1297964" y="69855"/>
                  </a:cubicBezTo>
                  <a:lnTo>
                    <a:pt x="1297964" y="69855"/>
                  </a:lnTo>
                  <a:cubicBezTo>
                    <a:pt x="1297964" y="88381"/>
                    <a:pt x="1290604" y="106149"/>
                    <a:pt x="1277504" y="119249"/>
                  </a:cubicBezTo>
                  <a:cubicBezTo>
                    <a:pt x="1264404" y="132350"/>
                    <a:pt x="1246636" y="139709"/>
                    <a:pt x="1228110"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solidFill>
          </p:spPr>
        </p:sp>
        <p:sp>
          <p:nvSpPr>
            <p:cNvPr id="11" name="TextBox 11"/>
            <p:cNvSpPr txBox="1"/>
            <p:nvPr/>
          </p:nvSpPr>
          <p:spPr>
            <a:xfrm>
              <a:off x="0" y="-38100"/>
              <a:ext cx="1297964" cy="177809"/>
            </a:xfrm>
            <a:prstGeom prst="rect">
              <a:avLst/>
            </a:prstGeom>
          </p:spPr>
          <p:txBody>
            <a:bodyPr lIns="50800" tIns="50800" rIns="50800" bIns="50800" rtlCol="0" anchor="ctr"/>
            <a:lstStyle/>
            <a:p>
              <a:pPr algn="ctr">
                <a:lnSpc>
                  <a:spcPts val="2800"/>
                </a:lnSpc>
              </a:pPr>
              <a:r>
                <a:rPr lang="en-US" sz="2000" b="1" spc="-20">
                  <a:solidFill>
                    <a:srgbClr val="FFFFFF"/>
                  </a:solidFill>
                  <a:latin typeface="Montserrat Bold"/>
                  <a:ea typeface="Montserrat Bold"/>
                  <a:cs typeface="Montserrat Bold"/>
                  <a:sym typeface="Montserrat Bold"/>
                </a:rPr>
                <a:t>MODELING AND EVALUATION</a:t>
              </a:r>
            </a:p>
          </p:txBody>
        </p:sp>
      </p:grpSp>
      <p:grpSp>
        <p:nvGrpSpPr>
          <p:cNvPr id="12" name="Group 12"/>
          <p:cNvGrpSpPr/>
          <p:nvPr/>
        </p:nvGrpSpPr>
        <p:grpSpPr>
          <a:xfrm>
            <a:off x="6644145" y="9678769"/>
            <a:ext cx="4999978" cy="530458"/>
            <a:chOff x="0" y="0"/>
            <a:chExt cx="1316867" cy="139709"/>
          </a:xfrm>
        </p:grpSpPr>
        <p:sp>
          <p:nvSpPr>
            <p:cNvPr id="13" name="Freeform 13"/>
            <p:cNvSpPr/>
            <p:nvPr/>
          </p:nvSpPr>
          <p:spPr>
            <a:xfrm>
              <a:off x="0" y="0"/>
              <a:ext cx="1316867" cy="139709"/>
            </a:xfrm>
            <a:custGeom>
              <a:avLst/>
              <a:gdLst/>
              <a:ahLst/>
              <a:cxnLst/>
              <a:rect l="l" t="t" r="r" b="b"/>
              <a:pathLst>
                <a:path w="1316867" h="139709">
                  <a:moveTo>
                    <a:pt x="69855" y="0"/>
                  </a:moveTo>
                  <a:lnTo>
                    <a:pt x="1247012" y="0"/>
                  </a:lnTo>
                  <a:cubicBezTo>
                    <a:pt x="1265539" y="0"/>
                    <a:pt x="1283306" y="7360"/>
                    <a:pt x="1296407" y="20460"/>
                  </a:cubicBezTo>
                  <a:cubicBezTo>
                    <a:pt x="1309507" y="33560"/>
                    <a:pt x="1316867" y="51328"/>
                    <a:pt x="1316867" y="69855"/>
                  </a:cubicBezTo>
                  <a:lnTo>
                    <a:pt x="1316867" y="69855"/>
                  </a:lnTo>
                  <a:cubicBezTo>
                    <a:pt x="1316867" y="88381"/>
                    <a:pt x="1309507" y="106149"/>
                    <a:pt x="1296407" y="119249"/>
                  </a:cubicBezTo>
                  <a:cubicBezTo>
                    <a:pt x="1283306" y="132350"/>
                    <a:pt x="1265539" y="139709"/>
                    <a:pt x="1247012"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alpha val="29804"/>
              </a:srgbClr>
            </a:solidFill>
          </p:spPr>
        </p:sp>
        <p:sp>
          <p:nvSpPr>
            <p:cNvPr id="14" name="TextBox 14"/>
            <p:cNvSpPr txBox="1"/>
            <p:nvPr/>
          </p:nvSpPr>
          <p:spPr>
            <a:xfrm>
              <a:off x="0" y="-38100"/>
              <a:ext cx="1316867" cy="177809"/>
            </a:xfrm>
            <a:prstGeom prst="rect">
              <a:avLst/>
            </a:prstGeom>
          </p:spPr>
          <p:txBody>
            <a:bodyPr lIns="50800" tIns="50800" rIns="50800" bIns="50800" rtlCol="0" anchor="ctr"/>
            <a:lstStyle/>
            <a:p>
              <a:pPr algn="ctr">
                <a:lnSpc>
                  <a:spcPts val="2800"/>
                </a:lnSpc>
              </a:pPr>
              <a:r>
                <a:rPr lang="en-US" sz="2000" b="1" spc="-20">
                  <a:solidFill>
                    <a:srgbClr val="FFFFFF">
                      <a:alpha val="29804"/>
                    </a:srgbClr>
                  </a:solidFill>
                  <a:latin typeface="Montserrat Bold"/>
                  <a:ea typeface="Montserrat Bold"/>
                  <a:cs typeface="Montserrat Bold"/>
                  <a:sym typeface="Montserrat Bold"/>
                </a:rPr>
                <a:t>DATA PREPARATION</a:t>
              </a:r>
            </a:p>
          </p:txBody>
        </p:sp>
      </p:grpSp>
      <p:grpSp>
        <p:nvGrpSpPr>
          <p:cNvPr id="16" name="Group 16"/>
          <p:cNvGrpSpPr/>
          <p:nvPr/>
        </p:nvGrpSpPr>
        <p:grpSpPr>
          <a:xfrm>
            <a:off x="16377412" y="-3714194"/>
            <a:ext cx="6967851" cy="6967851"/>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865"/>
            </a:solidFill>
          </p:spPr>
        </p:sp>
      </p:grpSp>
      <p:grpSp>
        <p:nvGrpSpPr>
          <p:cNvPr id="18" name="Group 18"/>
          <p:cNvGrpSpPr/>
          <p:nvPr/>
        </p:nvGrpSpPr>
        <p:grpSpPr>
          <a:xfrm>
            <a:off x="719186" y="1690972"/>
            <a:ext cx="10747105" cy="3918236"/>
            <a:chOff x="-81615" y="-80754"/>
            <a:chExt cx="2833869" cy="1031964"/>
          </a:xfrm>
        </p:grpSpPr>
        <p:sp>
          <p:nvSpPr>
            <p:cNvPr id="19" name="Freeform 19"/>
            <p:cNvSpPr/>
            <p:nvPr/>
          </p:nvSpPr>
          <p:spPr>
            <a:xfrm>
              <a:off x="1001" y="35953"/>
              <a:ext cx="2751253" cy="805532"/>
            </a:xfrm>
            <a:custGeom>
              <a:avLst/>
              <a:gdLst/>
              <a:ahLst/>
              <a:cxnLst/>
              <a:rect l="l" t="t" r="r" b="b"/>
              <a:pathLst>
                <a:path w="2751253" h="946239">
                  <a:moveTo>
                    <a:pt x="37797" y="0"/>
                  </a:moveTo>
                  <a:lnTo>
                    <a:pt x="2713456" y="0"/>
                  </a:lnTo>
                  <a:cubicBezTo>
                    <a:pt x="2723480" y="0"/>
                    <a:pt x="2733094" y="3982"/>
                    <a:pt x="2740183" y="11071"/>
                  </a:cubicBezTo>
                  <a:cubicBezTo>
                    <a:pt x="2747271" y="18159"/>
                    <a:pt x="2751253" y="27773"/>
                    <a:pt x="2751253" y="37797"/>
                  </a:cubicBezTo>
                  <a:lnTo>
                    <a:pt x="2751253" y="908441"/>
                  </a:lnTo>
                  <a:cubicBezTo>
                    <a:pt x="2751253" y="918466"/>
                    <a:pt x="2747271" y="928080"/>
                    <a:pt x="2740183" y="935168"/>
                  </a:cubicBezTo>
                  <a:cubicBezTo>
                    <a:pt x="2733094" y="942256"/>
                    <a:pt x="2723480" y="946239"/>
                    <a:pt x="2713456" y="946239"/>
                  </a:cubicBezTo>
                  <a:lnTo>
                    <a:pt x="37797" y="946239"/>
                  </a:lnTo>
                  <a:cubicBezTo>
                    <a:pt x="27773" y="946239"/>
                    <a:pt x="18159" y="942256"/>
                    <a:pt x="11071" y="935168"/>
                  </a:cubicBezTo>
                  <a:cubicBezTo>
                    <a:pt x="3982" y="928080"/>
                    <a:pt x="0" y="918466"/>
                    <a:pt x="0" y="908441"/>
                  </a:cubicBezTo>
                  <a:lnTo>
                    <a:pt x="0" y="37797"/>
                  </a:lnTo>
                  <a:cubicBezTo>
                    <a:pt x="0" y="27773"/>
                    <a:pt x="3982" y="18159"/>
                    <a:pt x="11071" y="11071"/>
                  </a:cubicBezTo>
                  <a:cubicBezTo>
                    <a:pt x="18159" y="3982"/>
                    <a:pt x="27773" y="0"/>
                    <a:pt x="37797" y="0"/>
                  </a:cubicBezTo>
                  <a:close/>
                </a:path>
              </a:pathLst>
            </a:custGeom>
            <a:solidFill>
              <a:srgbClr val="FFFFFF"/>
            </a:solidFill>
            <a:ln w="28575" cap="rnd">
              <a:solidFill>
                <a:srgbClr val="000000"/>
              </a:solidFill>
              <a:prstDash val="lgDash"/>
              <a:round/>
            </a:ln>
          </p:spPr>
          <p:txBody>
            <a:bodyPr/>
            <a:lstStyle/>
            <a:p>
              <a:endParaRPr lang="en-US" dirty="0"/>
            </a:p>
          </p:txBody>
        </p:sp>
        <p:sp>
          <p:nvSpPr>
            <p:cNvPr id="20" name="TextBox 20"/>
            <p:cNvSpPr txBox="1"/>
            <p:nvPr/>
          </p:nvSpPr>
          <p:spPr>
            <a:xfrm>
              <a:off x="-81615" y="-80754"/>
              <a:ext cx="2824307" cy="1031964"/>
            </a:xfrm>
            <a:prstGeom prst="rect">
              <a:avLst/>
            </a:prstGeom>
          </p:spPr>
          <p:txBody>
            <a:bodyPr lIns="254000" tIns="254000" rIns="254000" bIns="254000" rtlCol="0" anchor="ctr"/>
            <a:lstStyle/>
            <a:p>
              <a:pPr marL="388622" lvl="1" indent="-194311" algn="just">
                <a:lnSpc>
                  <a:spcPts val="3060"/>
                </a:lnSpc>
                <a:buFont typeface="Arial"/>
                <a:buChar char="•"/>
              </a:pPr>
              <a:r>
                <a:rPr lang="en-US" sz="1800" spc="-18" dirty="0">
                  <a:solidFill>
                    <a:srgbClr val="000000"/>
                  </a:solidFill>
                  <a:latin typeface="Montserrat Medium"/>
                  <a:ea typeface="Montserrat Medium"/>
                  <a:cs typeface="Montserrat Medium"/>
                  <a:sym typeface="Montserrat Medium"/>
                </a:rPr>
                <a:t>Hiệu </a:t>
              </a:r>
              <a:r>
                <a:rPr lang="en-US" sz="1800" spc="-18" dirty="0" err="1">
                  <a:solidFill>
                    <a:srgbClr val="000000"/>
                  </a:solidFill>
                  <a:latin typeface="Montserrat Medium"/>
                  <a:ea typeface="Montserrat Medium"/>
                  <a:cs typeface="Montserrat Medium"/>
                  <a:sym typeface="Montserrat Medium"/>
                </a:rPr>
                <a:t>suất</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khác</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biệt</a:t>
              </a:r>
              <a:r>
                <a:rPr lang="en-US" sz="1800" spc="-18" dirty="0">
                  <a:solidFill>
                    <a:srgbClr val="000000"/>
                  </a:solidFill>
                  <a:latin typeface="Montserrat Medium"/>
                  <a:ea typeface="Montserrat Medium"/>
                  <a:cs typeface="Montserrat Medium"/>
                  <a:sym typeface="Montserrat Medium"/>
                </a:rPr>
                <a:t> (CMG vs FPT): CMG </a:t>
              </a:r>
              <a:r>
                <a:rPr lang="en-US" sz="1800" spc="-18" dirty="0" err="1">
                  <a:solidFill>
                    <a:srgbClr val="000000"/>
                  </a:solidFill>
                  <a:latin typeface="Montserrat Medium"/>
                  <a:ea typeface="Montserrat Medium"/>
                  <a:cs typeface="Montserrat Medium"/>
                  <a:sym typeface="Montserrat Medium"/>
                </a:rPr>
                <a:t>dễ</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dự</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đoán</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hơn</a:t>
              </a:r>
              <a:r>
                <a:rPr lang="en-US" sz="1800" spc="-18" dirty="0">
                  <a:solidFill>
                    <a:srgbClr val="000000"/>
                  </a:solidFill>
                  <a:latin typeface="Montserrat Medium"/>
                  <a:ea typeface="Montserrat Medium"/>
                  <a:cs typeface="Montserrat Medium"/>
                  <a:sym typeface="Montserrat Medium"/>
                </a:rPr>
                <a:t> FPT </a:t>
              </a:r>
              <a:r>
                <a:rPr lang="en-US" sz="1800" spc="-18" dirty="0" err="1">
                  <a:solidFill>
                    <a:srgbClr val="000000"/>
                  </a:solidFill>
                  <a:latin typeface="Montserrat Medium"/>
                  <a:ea typeface="Montserrat Medium"/>
                  <a:cs typeface="Montserrat Medium"/>
                  <a:sym typeface="Montserrat Medium"/>
                </a:rPr>
                <a:t>bằng</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các</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mô</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hình</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cơ</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sở</a:t>
              </a:r>
              <a:r>
                <a:rPr lang="en-US" sz="1800" spc="-18" dirty="0">
                  <a:solidFill>
                    <a:srgbClr val="000000"/>
                  </a:solidFill>
                  <a:latin typeface="Montserrat Medium"/>
                  <a:ea typeface="Montserrat Medium"/>
                  <a:cs typeface="Montserrat Medium"/>
                  <a:sym typeface="Montserrat Medium"/>
                </a:rPr>
                <a:t>.</a:t>
              </a:r>
            </a:p>
            <a:p>
              <a:pPr marL="388622" lvl="1" indent="-194311" algn="just">
                <a:lnSpc>
                  <a:spcPts val="3060"/>
                </a:lnSpc>
                <a:buFont typeface="Arial"/>
                <a:buChar char="•"/>
              </a:pPr>
              <a:r>
                <a:rPr lang="en-US" sz="1800" spc="-18" dirty="0">
                  <a:solidFill>
                    <a:srgbClr val="000000"/>
                  </a:solidFill>
                  <a:latin typeface="Montserrat Medium"/>
                  <a:ea typeface="Montserrat Medium"/>
                  <a:cs typeface="Montserrat Medium"/>
                  <a:sym typeface="Montserrat Medium"/>
                </a:rPr>
                <a:t>Vai </a:t>
              </a:r>
              <a:r>
                <a:rPr lang="en-US" sz="1800" spc="-18" dirty="0" err="1">
                  <a:solidFill>
                    <a:srgbClr val="000000"/>
                  </a:solidFill>
                  <a:latin typeface="Montserrat Medium"/>
                  <a:ea typeface="Montserrat Medium"/>
                  <a:cs typeface="Montserrat Medium"/>
                  <a:sym typeface="Montserrat Medium"/>
                </a:rPr>
                <a:t>trò</a:t>
              </a:r>
              <a:r>
                <a:rPr lang="en-US" sz="1800" spc="-18" dirty="0">
                  <a:solidFill>
                    <a:srgbClr val="000000"/>
                  </a:solidFill>
                  <a:latin typeface="Montserrat Medium"/>
                  <a:ea typeface="Montserrat Medium"/>
                  <a:cs typeface="Montserrat Medium"/>
                  <a:sym typeface="Montserrat Medium"/>
                </a:rPr>
                <a:t> M3_Ensemble </a:t>
              </a:r>
              <a:r>
                <a:rPr lang="en-US" sz="1800" spc="-18" dirty="0" err="1">
                  <a:solidFill>
                    <a:srgbClr val="000000"/>
                  </a:solidFill>
                  <a:latin typeface="Montserrat Medium"/>
                  <a:ea typeface="Montserrat Medium"/>
                  <a:cs typeface="Montserrat Medium"/>
                  <a:sym typeface="Montserrat Medium"/>
                </a:rPr>
                <a:t>và</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RAG_News</a:t>
              </a:r>
              <a:r>
                <a:rPr lang="en-US" sz="1800" spc="-18" dirty="0">
                  <a:solidFill>
                    <a:srgbClr val="000000"/>
                  </a:solidFill>
                  <a:latin typeface="Montserrat Medium"/>
                  <a:ea typeface="Montserrat Medium"/>
                  <a:cs typeface="Montserrat Medium"/>
                  <a:sym typeface="Montserrat Medium"/>
                </a:rPr>
                <a:t>: M3 </a:t>
              </a:r>
              <a:r>
                <a:rPr lang="en-US" sz="1800" spc="-18" dirty="0" err="1">
                  <a:solidFill>
                    <a:srgbClr val="000000"/>
                  </a:solidFill>
                  <a:latin typeface="Montserrat Medium"/>
                  <a:ea typeface="Montserrat Medium"/>
                  <a:cs typeface="Montserrat Medium"/>
                  <a:sym typeface="Montserrat Medium"/>
                </a:rPr>
                <a:t>nâng</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cao</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hiệu</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suất</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đặc</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biệt</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với</a:t>
              </a:r>
              <a:r>
                <a:rPr lang="en-US" sz="1800" spc="-18" dirty="0">
                  <a:solidFill>
                    <a:srgbClr val="000000"/>
                  </a:solidFill>
                  <a:latin typeface="Montserrat Medium"/>
                  <a:ea typeface="Montserrat Medium"/>
                  <a:cs typeface="Montserrat Medium"/>
                  <a:sym typeface="Montserrat Medium"/>
                </a:rPr>
                <a:t> CMG                           (                                                 ) , </a:t>
              </a:r>
              <a:r>
                <a:rPr lang="en-US" sz="1800" spc="-18" dirty="0" err="1">
                  <a:solidFill>
                    <a:srgbClr val="000000"/>
                  </a:solidFill>
                  <a:latin typeface="Montserrat Medium"/>
                  <a:ea typeface="Montserrat Medium"/>
                  <a:cs typeface="Montserrat Medium"/>
                  <a:sym typeface="Montserrat Medium"/>
                </a:rPr>
                <a:t>nhờ</a:t>
              </a:r>
              <a:r>
                <a:rPr lang="en-US" sz="1800" spc="-18" dirty="0">
                  <a:solidFill>
                    <a:srgbClr val="000000"/>
                  </a:solidFill>
                  <a:latin typeface="Montserrat Medium"/>
                  <a:ea typeface="Montserrat Medium"/>
                  <a:cs typeface="Montserrat Medium"/>
                  <a:sym typeface="Montserrat Medium"/>
                </a:rPr>
                <a:t> features </a:t>
              </a:r>
              <a:r>
                <a:rPr lang="en-US" sz="1800" spc="-18" dirty="0" err="1">
                  <a:solidFill>
                    <a:srgbClr val="000000"/>
                  </a:solidFill>
                  <a:latin typeface="Montserrat Medium"/>
                  <a:ea typeface="Montserrat Medium"/>
                  <a:cs typeface="Montserrat Medium"/>
                  <a:sym typeface="Montserrat Medium"/>
                </a:rPr>
                <a:t>từ</a:t>
              </a:r>
              <a:r>
                <a:rPr lang="en-US" sz="1800" spc="-18" dirty="0">
                  <a:solidFill>
                    <a:srgbClr val="000000"/>
                  </a:solidFill>
                  <a:latin typeface="Montserrat Medium"/>
                  <a:ea typeface="Montserrat Medium"/>
                  <a:cs typeface="Montserrat Medium"/>
                  <a:sym typeface="Montserrat Medium"/>
                </a:rPr>
                <a:t> RAG.</a:t>
              </a:r>
            </a:p>
            <a:p>
              <a:pPr algn="just">
                <a:lnSpc>
                  <a:spcPts val="3060"/>
                </a:lnSpc>
              </a:pPr>
              <a:endParaRPr lang="en-US" sz="1800" spc="-18" dirty="0">
                <a:solidFill>
                  <a:srgbClr val="000000"/>
                </a:solidFill>
                <a:latin typeface="Montserrat Medium"/>
                <a:ea typeface="Montserrat Medium"/>
                <a:cs typeface="Montserrat Medium"/>
                <a:sym typeface="Montserrat Medium"/>
              </a:endParaRPr>
            </a:p>
            <a:p>
              <a:pPr marL="388622" lvl="1" indent="-194311" algn="just">
                <a:lnSpc>
                  <a:spcPts val="3060"/>
                </a:lnSpc>
                <a:buFont typeface="Arial"/>
                <a:buChar char="•"/>
              </a:pPr>
              <a:r>
                <a:rPr lang="en-US" sz="1800" spc="-18" dirty="0" err="1">
                  <a:solidFill>
                    <a:srgbClr val="000000"/>
                  </a:solidFill>
                  <a:latin typeface="Montserrat Medium"/>
                  <a:ea typeface="Montserrat Medium"/>
                  <a:cs typeface="Montserrat Medium"/>
                  <a:sym typeface="Montserrat Medium"/>
                </a:rPr>
                <a:t>Phụ</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thuộc</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của</a:t>
              </a:r>
              <a:r>
                <a:rPr lang="en-US" sz="1800" spc="-18" dirty="0">
                  <a:solidFill>
                    <a:srgbClr val="000000"/>
                  </a:solidFill>
                  <a:latin typeface="Montserrat Medium"/>
                  <a:ea typeface="Montserrat Medium"/>
                  <a:cs typeface="Montserrat Medium"/>
                  <a:sym typeface="Montserrat Medium"/>
                </a:rPr>
                <a:t> M4 </a:t>
              </a:r>
              <a:r>
                <a:rPr lang="en-US" sz="1800" spc="-18" dirty="0" err="1">
                  <a:solidFill>
                    <a:srgbClr val="000000"/>
                  </a:solidFill>
                  <a:latin typeface="Montserrat Medium"/>
                  <a:ea typeface="Montserrat Medium"/>
                  <a:cs typeface="Montserrat Medium"/>
                  <a:sym typeface="Montserrat Medium"/>
                </a:rPr>
                <a:t>vào</a:t>
              </a:r>
              <a:r>
                <a:rPr lang="en-US" sz="1800" spc="-18" dirty="0">
                  <a:solidFill>
                    <a:srgbClr val="000000"/>
                  </a:solidFill>
                  <a:latin typeface="Montserrat Medium"/>
                  <a:ea typeface="Montserrat Medium"/>
                  <a:cs typeface="Montserrat Medium"/>
                  <a:sym typeface="Montserrat Medium"/>
                </a:rPr>
                <a:t> M3: </a:t>
              </a:r>
              <a:r>
                <a:rPr lang="en-US" sz="1800" spc="-18" dirty="0" err="1">
                  <a:solidFill>
                    <a:srgbClr val="000000"/>
                  </a:solidFill>
                  <a:latin typeface="Montserrat Medium"/>
                  <a:ea typeface="Montserrat Medium"/>
                  <a:cs typeface="Montserrat Medium"/>
                  <a:sym typeface="Montserrat Medium"/>
                </a:rPr>
                <a:t>Chất</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lượng</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dự</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báo</a:t>
              </a:r>
              <a:r>
                <a:rPr lang="en-US" sz="1800" spc="-18" dirty="0">
                  <a:solidFill>
                    <a:srgbClr val="000000"/>
                  </a:solidFill>
                  <a:latin typeface="Montserrat Medium"/>
                  <a:ea typeface="Montserrat Medium"/>
                  <a:cs typeface="Montserrat Medium"/>
                  <a:sym typeface="Montserrat Medium"/>
                </a:rPr>
                <a:t> T+1 </a:t>
              </a:r>
              <a:r>
                <a:rPr lang="en-US" sz="1800" spc="-18" dirty="0" err="1">
                  <a:solidFill>
                    <a:srgbClr val="000000"/>
                  </a:solidFill>
                  <a:latin typeface="Montserrat Medium"/>
                  <a:ea typeface="Montserrat Medium"/>
                  <a:cs typeface="Montserrat Medium"/>
                  <a:sym typeface="Montserrat Medium"/>
                </a:rPr>
                <a:t>của</a:t>
              </a:r>
              <a:r>
                <a:rPr lang="en-US" sz="1800" spc="-18" dirty="0">
                  <a:solidFill>
                    <a:srgbClr val="000000"/>
                  </a:solidFill>
                  <a:latin typeface="Montserrat Medium"/>
                  <a:ea typeface="Montserrat Medium"/>
                  <a:cs typeface="Montserrat Medium"/>
                  <a:sym typeface="Montserrat Medium"/>
                </a:rPr>
                <a:t> M3 </a:t>
              </a:r>
              <a:r>
                <a:rPr lang="en-US" sz="1800" spc="-18" dirty="0" err="1">
                  <a:solidFill>
                    <a:srgbClr val="000000"/>
                  </a:solidFill>
                  <a:latin typeface="Montserrat Medium"/>
                  <a:ea typeface="Montserrat Medium"/>
                  <a:cs typeface="Montserrat Medium"/>
                  <a:sym typeface="Montserrat Medium"/>
                </a:rPr>
                <a:t>ảnh</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hưởng</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trực</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tiếp</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đến</a:t>
              </a:r>
              <a:r>
                <a:rPr lang="en-US" sz="1800" spc="-18" dirty="0">
                  <a:solidFill>
                    <a:srgbClr val="000000"/>
                  </a:solidFill>
                  <a:latin typeface="Montserrat Medium"/>
                  <a:ea typeface="Montserrat Medium"/>
                  <a:cs typeface="Montserrat Medium"/>
                  <a:sym typeface="Montserrat Medium"/>
                </a:rPr>
                <a:t> M4.</a:t>
              </a:r>
            </a:p>
            <a:p>
              <a:pPr marL="388622" lvl="1" indent="-194311" algn="just">
                <a:lnSpc>
                  <a:spcPts val="3060"/>
                </a:lnSpc>
                <a:buFont typeface="Arial"/>
                <a:buChar char="•"/>
              </a:pPr>
              <a:r>
                <a:rPr lang="en-US" sz="1800" spc="-18" dirty="0" err="1">
                  <a:solidFill>
                    <a:srgbClr val="000000"/>
                  </a:solidFill>
                  <a:latin typeface="Montserrat Medium"/>
                  <a:ea typeface="Montserrat Medium"/>
                  <a:cs typeface="Montserrat Medium"/>
                  <a:sym typeface="Montserrat Medium"/>
                </a:rPr>
                <a:t>Tác</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động</a:t>
              </a:r>
              <a:r>
                <a:rPr lang="en-US" sz="1800" spc="-18" dirty="0">
                  <a:solidFill>
                    <a:srgbClr val="000000"/>
                  </a:solidFill>
                  <a:latin typeface="Montserrat Medium"/>
                  <a:ea typeface="Montserrat Medium"/>
                  <a:cs typeface="Montserrat Medium"/>
                  <a:sym typeface="Montserrat Medium"/>
                </a:rPr>
                <a:t> Features Tin </a:t>
              </a:r>
              <a:r>
                <a:rPr lang="en-US" sz="1800" spc="-18" dirty="0" err="1">
                  <a:solidFill>
                    <a:srgbClr val="000000"/>
                  </a:solidFill>
                  <a:latin typeface="Montserrat Medium"/>
                  <a:ea typeface="Montserrat Medium"/>
                  <a:cs typeface="Montserrat Medium"/>
                  <a:sym typeface="Montserrat Medium"/>
                </a:rPr>
                <a:t>tức</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Cần</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phân</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tích</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sâu</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hơn</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đóng</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góp</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của</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các</a:t>
              </a:r>
              <a:r>
                <a:rPr lang="en-US" sz="1800" spc="-18" dirty="0">
                  <a:solidFill>
                    <a:srgbClr val="000000"/>
                  </a:solidFill>
                  <a:latin typeface="Montserrat Medium"/>
                  <a:ea typeface="Montserrat Medium"/>
                  <a:cs typeface="Montserrat Medium"/>
                  <a:sym typeface="Montserrat Medium"/>
                </a:rPr>
                <a:t> features </a:t>
              </a:r>
              <a:r>
                <a:rPr lang="en-US" sz="1800" spc="-18" dirty="0" err="1">
                  <a:solidFill>
                    <a:srgbClr val="000000"/>
                  </a:solidFill>
                  <a:latin typeface="Montserrat Medium"/>
                  <a:ea typeface="Montserrat Medium"/>
                  <a:cs typeface="Montserrat Medium"/>
                  <a:sym typeface="Montserrat Medium"/>
                </a:rPr>
                <a:t>từ</a:t>
              </a:r>
              <a:r>
                <a:rPr lang="en-US" sz="1800" spc="-18" dirty="0">
                  <a:solidFill>
                    <a:srgbClr val="000000"/>
                  </a:solidFill>
                  <a:latin typeface="Montserrat Medium"/>
                  <a:ea typeface="Montserrat Medium"/>
                  <a:cs typeface="Montserrat Medium"/>
                  <a:sym typeface="Montserrat Medium"/>
                </a:rPr>
                <a:t> </a:t>
              </a:r>
              <a:r>
                <a:rPr lang="en-US" sz="1800" spc="-18" dirty="0" err="1">
                  <a:solidFill>
                    <a:srgbClr val="000000"/>
                  </a:solidFill>
                  <a:latin typeface="Montserrat Medium"/>
                  <a:ea typeface="Montserrat Medium"/>
                  <a:cs typeface="Montserrat Medium"/>
                  <a:sym typeface="Montserrat Medium"/>
                </a:rPr>
                <a:t>RAG_News</a:t>
              </a:r>
              <a:r>
                <a:rPr lang="en-US" sz="1800" spc="-18" dirty="0">
                  <a:solidFill>
                    <a:srgbClr val="000000"/>
                  </a:solidFill>
                  <a:latin typeface="Montserrat Medium"/>
                  <a:ea typeface="Montserrat Medium"/>
                  <a:cs typeface="Montserrat Medium"/>
                  <a:sym typeface="Montserrat Medium"/>
                </a:rPr>
                <a:t>.</a:t>
              </a:r>
            </a:p>
          </p:txBody>
        </p:sp>
      </p:grpSp>
      <p:grpSp>
        <p:nvGrpSpPr>
          <p:cNvPr id="21" name="Group 21"/>
          <p:cNvGrpSpPr/>
          <p:nvPr/>
        </p:nvGrpSpPr>
        <p:grpSpPr>
          <a:xfrm>
            <a:off x="1448778" y="5857034"/>
            <a:ext cx="15676194" cy="1364895"/>
            <a:chOff x="0" y="0"/>
            <a:chExt cx="4128709" cy="359478"/>
          </a:xfrm>
        </p:grpSpPr>
        <p:sp>
          <p:nvSpPr>
            <p:cNvPr id="22" name="Freeform 22"/>
            <p:cNvSpPr/>
            <p:nvPr/>
          </p:nvSpPr>
          <p:spPr>
            <a:xfrm>
              <a:off x="0" y="0"/>
              <a:ext cx="4128710" cy="359478"/>
            </a:xfrm>
            <a:custGeom>
              <a:avLst/>
              <a:gdLst/>
              <a:ahLst/>
              <a:cxnLst/>
              <a:rect l="l" t="t" r="r" b="b"/>
              <a:pathLst>
                <a:path w="4128710" h="359478">
                  <a:moveTo>
                    <a:pt x="25187" y="0"/>
                  </a:moveTo>
                  <a:lnTo>
                    <a:pt x="4103522" y="0"/>
                  </a:lnTo>
                  <a:cubicBezTo>
                    <a:pt x="4117433" y="0"/>
                    <a:pt x="4128710" y="11277"/>
                    <a:pt x="4128710" y="25187"/>
                  </a:cubicBezTo>
                  <a:lnTo>
                    <a:pt x="4128710" y="334291"/>
                  </a:lnTo>
                  <a:cubicBezTo>
                    <a:pt x="4128710" y="348202"/>
                    <a:pt x="4117433" y="359478"/>
                    <a:pt x="4103522" y="359478"/>
                  </a:cubicBezTo>
                  <a:lnTo>
                    <a:pt x="25187" y="359478"/>
                  </a:lnTo>
                  <a:cubicBezTo>
                    <a:pt x="11277" y="359478"/>
                    <a:pt x="0" y="348202"/>
                    <a:pt x="0" y="334291"/>
                  </a:cubicBezTo>
                  <a:lnTo>
                    <a:pt x="0" y="25187"/>
                  </a:lnTo>
                  <a:cubicBezTo>
                    <a:pt x="0" y="11277"/>
                    <a:pt x="11277" y="0"/>
                    <a:pt x="25187" y="0"/>
                  </a:cubicBezTo>
                  <a:close/>
                </a:path>
              </a:pathLst>
            </a:custGeom>
            <a:solidFill>
              <a:srgbClr val="190D9B"/>
            </a:solidFill>
          </p:spPr>
        </p:sp>
        <p:sp>
          <p:nvSpPr>
            <p:cNvPr id="23" name="TextBox 23"/>
            <p:cNvSpPr txBox="1"/>
            <p:nvPr/>
          </p:nvSpPr>
          <p:spPr>
            <a:xfrm>
              <a:off x="0" y="-38100"/>
              <a:ext cx="4128709" cy="397578"/>
            </a:xfrm>
            <a:prstGeom prst="rect">
              <a:avLst/>
            </a:prstGeom>
          </p:spPr>
          <p:txBody>
            <a:bodyPr lIns="254000" tIns="254000" rIns="254000" bIns="254000" rtlCol="0" anchor="ctr"/>
            <a:lstStyle/>
            <a:p>
              <a:pPr algn="ctr">
                <a:lnSpc>
                  <a:spcPts val="2520"/>
                </a:lnSpc>
              </a:pPr>
              <a:r>
                <a:rPr lang="en-US" sz="1800" b="1" spc="-18">
                  <a:solidFill>
                    <a:srgbClr val="FFFFFF"/>
                  </a:solidFill>
                  <a:latin typeface="Montserrat Bold"/>
                  <a:ea typeface="Montserrat Bold"/>
                  <a:cs typeface="Montserrat Bold"/>
                  <a:sym typeface="Montserrat Bold"/>
                </a:rPr>
                <a:t>Hệ thống Đa mô hình cho kết quả khá tốt, nhất là trong việc bắt xu hướng ngắn hạn và dự đoán các mã cổ phiếu của công ty nhỏ ít biến động như CMC. Tuy nhiên, độ chính xác còn bị giới hạn do thiếu dữ liệu cảm tính (news, sự kiện) và không phản ánh ngay các yếu tố phi cấu trúc</a:t>
              </a:r>
            </a:p>
          </p:txBody>
        </p:sp>
      </p:grpSp>
      <p:grpSp>
        <p:nvGrpSpPr>
          <p:cNvPr id="24" name="Group 24"/>
          <p:cNvGrpSpPr/>
          <p:nvPr/>
        </p:nvGrpSpPr>
        <p:grpSpPr>
          <a:xfrm>
            <a:off x="4700497" y="940098"/>
            <a:ext cx="7851511" cy="875982"/>
            <a:chOff x="0" y="0"/>
            <a:chExt cx="2067888" cy="230711"/>
          </a:xfrm>
        </p:grpSpPr>
        <p:sp>
          <p:nvSpPr>
            <p:cNvPr id="25" name="Freeform 25"/>
            <p:cNvSpPr/>
            <p:nvPr/>
          </p:nvSpPr>
          <p:spPr>
            <a:xfrm>
              <a:off x="0" y="0"/>
              <a:ext cx="2067888" cy="230711"/>
            </a:xfrm>
            <a:custGeom>
              <a:avLst/>
              <a:gdLst/>
              <a:ahLst/>
              <a:cxnLst/>
              <a:rect l="l" t="t" r="r" b="b"/>
              <a:pathLst>
                <a:path w="2067888" h="230711">
                  <a:moveTo>
                    <a:pt x="50288" y="0"/>
                  </a:moveTo>
                  <a:lnTo>
                    <a:pt x="2017600" y="0"/>
                  </a:lnTo>
                  <a:cubicBezTo>
                    <a:pt x="2045373" y="0"/>
                    <a:pt x="2067888" y="22515"/>
                    <a:pt x="2067888" y="50288"/>
                  </a:cubicBezTo>
                  <a:lnTo>
                    <a:pt x="2067888" y="180423"/>
                  </a:lnTo>
                  <a:cubicBezTo>
                    <a:pt x="2067888" y="208197"/>
                    <a:pt x="2045373" y="230711"/>
                    <a:pt x="2017600" y="230711"/>
                  </a:cubicBezTo>
                  <a:lnTo>
                    <a:pt x="50288" y="230711"/>
                  </a:lnTo>
                  <a:cubicBezTo>
                    <a:pt x="22515" y="230711"/>
                    <a:pt x="0" y="208197"/>
                    <a:pt x="0" y="180423"/>
                  </a:cubicBezTo>
                  <a:lnTo>
                    <a:pt x="0" y="50288"/>
                  </a:lnTo>
                  <a:cubicBezTo>
                    <a:pt x="0" y="22515"/>
                    <a:pt x="22515" y="0"/>
                    <a:pt x="50288" y="0"/>
                  </a:cubicBezTo>
                  <a:close/>
                </a:path>
              </a:pathLst>
            </a:custGeom>
            <a:solidFill>
              <a:srgbClr val="190D9B"/>
            </a:solidFill>
          </p:spPr>
        </p:sp>
        <p:sp>
          <p:nvSpPr>
            <p:cNvPr id="26" name="TextBox 26"/>
            <p:cNvSpPr txBox="1"/>
            <p:nvPr/>
          </p:nvSpPr>
          <p:spPr>
            <a:xfrm>
              <a:off x="0" y="-38100"/>
              <a:ext cx="2067888" cy="268811"/>
            </a:xfrm>
            <a:prstGeom prst="rect">
              <a:avLst/>
            </a:prstGeom>
          </p:spPr>
          <p:txBody>
            <a:bodyPr lIns="254000" tIns="254000" rIns="254000" bIns="254000" rtlCol="0" anchor="ctr"/>
            <a:lstStyle/>
            <a:p>
              <a:pPr algn="ctr">
                <a:lnSpc>
                  <a:spcPts val="3499"/>
                </a:lnSpc>
              </a:pPr>
              <a:r>
                <a:rPr lang="en-US" sz="2499" b="1" spc="-24">
                  <a:solidFill>
                    <a:srgbClr val="FFFFFF"/>
                  </a:solidFill>
                  <a:latin typeface="Montserrat Bold"/>
                  <a:ea typeface="Montserrat Bold"/>
                  <a:cs typeface="Montserrat Bold"/>
                  <a:sym typeface="Montserrat Bold"/>
                </a:rPr>
                <a:t>Phân tích và diễn giải kết quả tổng thể</a:t>
              </a:r>
            </a:p>
          </p:txBody>
        </p:sp>
      </p:grpSp>
      <p:grpSp>
        <p:nvGrpSpPr>
          <p:cNvPr id="27" name="Group 27"/>
          <p:cNvGrpSpPr/>
          <p:nvPr/>
        </p:nvGrpSpPr>
        <p:grpSpPr>
          <a:xfrm rot="-5400000">
            <a:off x="596585" y="6229666"/>
            <a:ext cx="708149" cy="619630"/>
            <a:chOff x="0" y="0"/>
            <a:chExt cx="812800" cy="711200"/>
          </a:xfrm>
        </p:grpSpPr>
        <p:sp>
          <p:nvSpPr>
            <p:cNvPr id="28" name="Freeform 2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B89CE"/>
            </a:solidFill>
          </p:spPr>
        </p:sp>
        <p:sp>
          <p:nvSpPr>
            <p:cNvPr id="29" name="TextBox 29"/>
            <p:cNvSpPr txBox="1"/>
            <p:nvPr/>
          </p:nvSpPr>
          <p:spPr>
            <a:xfrm>
              <a:off x="127000" y="12700"/>
              <a:ext cx="558800" cy="368300"/>
            </a:xfrm>
            <a:prstGeom prst="rect">
              <a:avLst/>
            </a:prstGeom>
          </p:spPr>
          <p:txBody>
            <a:bodyPr lIns="50800" tIns="50800" rIns="50800" bIns="50800" rtlCol="0" anchor="ctr"/>
            <a:lstStyle/>
            <a:p>
              <a:pPr algn="ctr">
                <a:lnSpc>
                  <a:spcPts val="2800"/>
                </a:lnSpc>
              </a:pPr>
              <a:endParaRPr/>
            </a:p>
          </p:txBody>
        </p:sp>
      </p:grpSp>
      <p:grpSp>
        <p:nvGrpSpPr>
          <p:cNvPr id="30" name="Group 30"/>
          <p:cNvGrpSpPr/>
          <p:nvPr/>
        </p:nvGrpSpPr>
        <p:grpSpPr>
          <a:xfrm>
            <a:off x="11691466" y="7735715"/>
            <a:ext cx="4986841" cy="1289929"/>
            <a:chOff x="0" y="0"/>
            <a:chExt cx="1313407" cy="339734"/>
          </a:xfrm>
        </p:grpSpPr>
        <p:sp>
          <p:nvSpPr>
            <p:cNvPr id="31" name="Freeform 31"/>
            <p:cNvSpPr/>
            <p:nvPr/>
          </p:nvSpPr>
          <p:spPr>
            <a:xfrm>
              <a:off x="0" y="0"/>
              <a:ext cx="1313407" cy="339734"/>
            </a:xfrm>
            <a:custGeom>
              <a:avLst/>
              <a:gdLst/>
              <a:ahLst/>
              <a:cxnLst/>
              <a:rect l="l" t="t" r="r" b="b"/>
              <a:pathLst>
                <a:path w="1313407" h="339734">
                  <a:moveTo>
                    <a:pt x="79176" y="0"/>
                  </a:moveTo>
                  <a:lnTo>
                    <a:pt x="1234231" y="0"/>
                  </a:lnTo>
                  <a:cubicBezTo>
                    <a:pt x="1255229" y="0"/>
                    <a:pt x="1275368" y="8342"/>
                    <a:pt x="1290217" y="23190"/>
                  </a:cubicBezTo>
                  <a:cubicBezTo>
                    <a:pt x="1305065" y="38038"/>
                    <a:pt x="1313407" y="58177"/>
                    <a:pt x="1313407" y="79176"/>
                  </a:cubicBezTo>
                  <a:lnTo>
                    <a:pt x="1313407" y="260558"/>
                  </a:lnTo>
                  <a:cubicBezTo>
                    <a:pt x="1313407" y="281557"/>
                    <a:pt x="1305065" y="301696"/>
                    <a:pt x="1290217" y="316544"/>
                  </a:cubicBezTo>
                  <a:cubicBezTo>
                    <a:pt x="1275368" y="331393"/>
                    <a:pt x="1255229" y="339734"/>
                    <a:pt x="1234231" y="339734"/>
                  </a:cubicBezTo>
                  <a:lnTo>
                    <a:pt x="79176" y="339734"/>
                  </a:lnTo>
                  <a:cubicBezTo>
                    <a:pt x="58177" y="339734"/>
                    <a:pt x="38038" y="331393"/>
                    <a:pt x="23190" y="316544"/>
                  </a:cubicBezTo>
                  <a:cubicBezTo>
                    <a:pt x="8342" y="301696"/>
                    <a:pt x="0" y="281557"/>
                    <a:pt x="0" y="260558"/>
                  </a:cubicBezTo>
                  <a:lnTo>
                    <a:pt x="0" y="79176"/>
                  </a:lnTo>
                  <a:cubicBezTo>
                    <a:pt x="0" y="58177"/>
                    <a:pt x="8342" y="38038"/>
                    <a:pt x="23190" y="23190"/>
                  </a:cubicBezTo>
                  <a:cubicBezTo>
                    <a:pt x="38038" y="8342"/>
                    <a:pt x="58177" y="0"/>
                    <a:pt x="79176" y="0"/>
                  </a:cubicBezTo>
                  <a:close/>
                </a:path>
              </a:pathLst>
            </a:custGeom>
            <a:solidFill>
              <a:srgbClr val="FFFFFF"/>
            </a:solidFill>
            <a:ln w="28575" cap="rnd">
              <a:solidFill>
                <a:srgbClr val="000000"/>
              </a:solidFill>
              <a:prstDash val="lgDash"/>
              <a:round/>
            </a:ln>
          </p:spPr>
        </p:sp>
        <p:sp>
          <p:nvSpPr>
            <p:cNvPr id="32" name="TextBox 32"/>
            <p:cNvSpPr txBox="1"/>
            <p:nvPr/>
          </p:nvSpPr>
          <p:spPr>
            <a:xfrm>
              <a:off x="0" y="-38100"/>
              <a:ext cx="1313407" cy="377834"/>
            </a:xfrm>
            <a:prstGeom prst="rect">
              <a:avLst/>
            </a:prstGeom>
          </p:spPr>
          <p:txBody>
            <a:bodyPr lIns="254000" tIns="254000" rIns="254000" bIns="254000" rtlCol="0" anchor="ctr"/>
            <a:lstStyle/>
            <a:p>
              <a:pPr algn="ctr">
                <a:lnSpc>
                  <a:spcPts val="2800"/>
                </a:lnSpc>
              </a:pPr>
              <a:r>
                <a:rPr lang="en-US" sz="2000" b="1" spc="-20">
                  <a:solidFill>
                    <a:srgbClr val="190D9B"/>
                  </a:solidFill>
                  <a:latin typeface="Montserrat Ultra-Bold"/>
                  <a:ea typeface="Montserrat Ultra-Bold"/>
                  <a:cs typeface="Montserrat Ultra-Bold"/>
                  <a:sym typeface="Montserrat Ultra-Bold"/>
                </a:rPr>
                <a:t>Mô hình tích hợp RAG + LLM có tiềm năng mở rộng mạnh.</a:t>
              </a:r>
            </a:p>
          </p:txBody>
        </p:sp>
      </p:grpSp>
      <p:grpSp>
        <p:nvGrpSpPr>
          <p:cNvPr id="33" name="Group 33"/>
          <p:cNvGrpSpPr/>
          <p:nvPr/>
        </p:nvGrpSpPr>
        <p:grpSpPr>
          <a:xfrm rot="-5400000">
            <a:off x="10984127" y="8159960"/>
            <a:ext cx="583129" cy="510237"/>
            <a:chOff x="0" y="0"/>
            <a:chExt cx="812800" cy="711200"/>
          </a:xfrm>
        </p:grpSpPr>
        <p:sp>
          <p:nvSpPr>
            <p:cNvPr id="34" name="Freeform 34"/>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B89CE"/>
            </a:solidFill>
          </p:spPr>
        </p:sp>
        <p:sp>
          <p:nvSpPr>
            <p:cNvPr id="35" name="TextBox 35"/>
            <p:cNvSpPr txBox="1"/>
            <p:nvPr/>
          </p:nvSpPr>
          <p:spPr>
            <a:xfrm>
              <a:off x="127000" y="12700"/>
              <a:ext cx="558800" cy="368300"/>
            </a:xfrm>
            <a:prstGeom prst="rect">
              <a:avLst/>
            </a:prstGeom>
          </p:spPr>
          <p:txBody>
            <a:bodyPr lIns="50800" tIns="50800" rIns="50800" bIns="50800" rtlCol="0" anchor="ctr"/>
            <a:lstStyle/>
            <a:p>
              <a:pPr algn="ctr">
                <a:lnSpc>
                  <a:spcPts val="2800"/>
                </a:lnSpc>
              </a:pPr>
              <a:endParaRPr/>
            </a:p>
          </p:txBody>
        </p:sp>
      </p:grpSp>
      <p:grpSp>
        <p:nvGrpSpPr>
          <p:cNvPr id="36" name="Group 36"/>
          <p:cNvGrpSpPr/>
          <p:nvPr/>
        </p:nvGrpSpPr>
        <p:grpSpPr>
          <a:xfrm>
            <a:off x="11968843" y="2180629"/>
            <a:ext cx="2445873" cy="2445873"/>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A0FF">
                    <a:alpha val="100000"/>
                  </a:srgbClr>
                </a:gs>
                <a:gs pos="100000">
                  <a:srgbClr val="FF914D">
                    <a:alpha val="100000"/>
                  </a:srgbClr>
                </a:gs>
              </a:gsLst>
              <a:path path="circle">
                <a:fillToRect r="100000" b="100000"/>
              </a:path>
              <a:tileRect l="-100000" t="-100000"/>
            </a:gradFill>
          </p:spPr>
        </p:sp>
        <p:sp>
          <p:nvSpPr>
            <p:cNvPr id="38" name="TextBox 38"/>
            <p:cNvSpPr txBox="1"/>
            <p:nvPr/>
          </p:nvSpPr>
          <p:spPr>
            <a:xfrm>
              <a:off x="76200" y="19050"/>
              <a:ext cx="660400" cy="717550"/>
            </a:xfrm>
            <a:prstGeom prst="rect">
              <a:avLst/>
            </a:prstGeom>
          </p:spPr>
          <p:txBody>
            <a:bodyPr lIns="50800" tIns="50800" rIns="50800" bIns="50800" rtlCol="0" anchor="ctr"/>
            <a:lstStyle/>
            <a:p>
              <a:pPr algn="ctr">
                <a:lnSpc>
                  <a:spcPts val="4200"/>
                </a:lnSpc>
              </a:pPr>
              <a:r>
                <a:rPr lang="en-US" sz="3000" b="1" spc="-30">
                  <a:solidFill>
                    <a:srgbClr val="000000"/>
                  </a:solidFill>
                  <a:latin typeface="Montserrat Bold"/>
                  <a:ea typeface="Montserrat Bold"/>
                  <a:cs typeface="Montserrat Bold"/>
                  <a:sym typeface="Montserrat Bold"/>
                </a:rPr>
                <a:t>2, 29</a:t>
              </a:r>
            </a:p>
          </p:txBody>
        </p:sp>
      </p:grpSp>
      <p:grpSp>
        <p:nvGrpSpPr>
          <p:cNvPr id="39" name="Group 39"/>
          <p:cNvGrpSpPr/>
          <p:nvPr/>
        </p:nvGrpSpPr>
        <p:grpSpPr>
          <a:xfrm>
            <a:off x="16107371" y="3253658"/>
            <a:ext cx="1372844" cy="1372844"/>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A0FF">
                    <a:alpha val="100000"/>
                  </a:srgbClr>
                </a:gs>
                <a:gs pos="100000">
                  <a:srgbClr val="FF914D">
                    <a:alpha val="100000"/>
                  </a:srgbClr>
                </a:gs>
              </a:gsLst>
              <a:path path="circle">
                <a:fillToRect r="100000" b="100000"/>
              </a:path>
              <a:tileRect l="-100000" t="-100000"/>
            </a:gradFill>
          </p:spPr>
        </p:sp>
        <p:sp>
          <p:nvSpPr>
            <p:cNvPr id="41" name="TextBox 41"/>
            <p:cNvSpPr txBox="1"/>
            <p:nvPr/>
          </p:nvSpPr>
          <p:spPr>
            <a:xfrm>
              <a:off x="76200" y="28575"/>
              <a:ext cx="660400" cy="708025"/>
            </a:xfrm>
            <a:prstGeom prst="rect">
              <a:avLst/>
            </a:prstGeom>
          </p:spPr>
          <p:txBody>
            <a:bodyPr lIns="50800" tIns="50800" rIns="50800" bIns="50800" rtlCol="0" anchor="ctr"/>
            <a:lstStyle/>
            <a:p>
              <a:pPr algn="ctr">
                <a:lnSpc>
                  <a:spcPts val="4199"/>
                </a:lnSpc>
              </a:pPr>
              <a:r>
                <a:rPr lang="en-US" sz="2999" b="1" spc="-29">
                  <a:solidFill>
                    <a:srgbClr val="000000"/>
                  </a:solidFill>
                  <a:latin typeface="Montserrat Bold"/>
                  <a:ea typeface="Montserrat Bold"/>
                  <a:cs typeface="Montserrat Bold"/>
                  <a:sym typeface="Montserrat Bold"/>
                </a:rPr>
                <a:t>1, 11</a:t>
              </a:r>
            </a:p>
          </p:txBody>
        </p:sp>
      </p:grpSp>
      <p:sp>
        <p:nvSpPr>
          <p:cNvPr id="42" name="AutoShape 42"/>
          <p:cNvSpPr/>
          <p:nvPr/>
        </p:nvSpPr>
        <p:spPr>
          <a:xfrm>
            <a:off x="13191779" y="4626502"/>
            <a:ext cx="3602014" cy="0"/>
          </a:xfrm>
          <a:prstGeom prst="line">
            <a:avLst/>
          </a:prstGeom>
          <a:ln w="38100" cap="flat">
            <a:solidFill>
              <a:srgbClr val="190D9B"/>
            </a:solidFill>
            <a:prstDash val="solid"/>
            <a:headEnd type="none" w="sm" len="sm"/>
            <a:tailEnd type="none" w="sm" len="sm"/>
          </a:ln>
        </p:spPr>
      </p:sp>
      <p:sp>
        <p:nvSpPr>
          <p:cNvPr id="43" name="AutoShape 43"/>
          <p:cNvSpPr/>
          <p:nvPr/>
        </p:nvSpPr>
        <p:spPr>
          <a:xfrm>
            <a:off x="13191779" y="2180629"/>
            <a:ext cx="3602014" cy="1073029"/>
          </a:xfrm>
          <a:prstGeom prst="line">
            <a:avLst/>
          </a:prstGeom>
          <a:ln w="38100" cap="flat">
            <a:solidFill>
              <a:srgbClr val="190D9B"/>
            </a:solidFill>
            <a:prstDash val="solid"/>
            <a:headEnd type="none" w="sm" len="sm"/>
            <a:tailEnd type="none" w="sm" len="sm"/>
          </a:ln>
        </p:spPr>
      </p:sp>
      <p:grpSp>
        <p:nvGrpSpPr>
          <p:cNvPr id="44" name="Group 44"/>
          <p:cNvGrpSpPr/>
          <p:nvPr/>
        </p:nvGrpSpPr>
        <p:grpSpPr>
          <a:xfrm>
            <a:off x="1879642" y="2617415"/>
            <a:ext cx="8390528" cy="2610398"/>
            <a:chOff x="-86009" y="-46746"/>
            <a:chExt cx="2209853" cy="687512"/>
          </a:xfrm>
        </p:grpSpPr>
        <p:sp>
          <p:nvSpPr>
            <p:cNvPr id="45" name="Freeform 45"/>
            <p:cNvSpPr/>
            <p:nvPr/>
          </p:nvSpPr>
          <p:spPr>
            <a:xfrm>
              <a:off x="1432225" y="356403"/>
              <a:ext cx="691619" cy="284363"/>
            </a:xfrm>
            <a:custGeom>
              <a:avLst/>
              <a:gdLst/>
              <a:ahLst/>
              <a:cxnLst/>
              <a:rect l="l" t="t" r="r" b="b"/>
              <a:pathLst>
                <a:path w="691619" h="284363">
                  <a:moveTo>
                    <a:pt x="142181" y="0"/>
                  </a:moveTo>
                  <a:lnTo>
                    <a:pt x="549437" y="0"/>
                  </a:lnTo>
                  <a:cubicBezTo>
                    <a:pt x="587146" y="0"/>
                    <a:pt x="623310" y="14980"/>
                    <a:pt x="649975" y="41644"/>
                  </a:cubicBezTo>
                  <a:cubicBezTo>
                    <a:pt x="676639" y="68308"/>
                    <a:pt x="691619" y="104473"/>
                    <a:pt x="691619" y="142181"/>
                  </a:cubicBezTo>
                  <a:lnTo>
                    <a:pt x="691619" y="142181"/>
                  </a:lnTo>
                  <a:cubicBezTo>
                    <a:pt x="691619" y="179890"/>
                    <a:pt x="676639" y="216055"/>
                    <a:pt x="649975" y="242719"/>
                  </a:cubicBezTo>
                  <a:cubicBezTo>
                    <a:pt x="623310" y="269383"/>
                    <a:pt x="587146" y="284363"/>
                    <a:pt x="549437" y="284363"/>
                  </a:cubicBezTo>
                  <a:lnTo>
                    <a:pt x="142181" y="284363"/>
                  </a:lnTo>
                  <a:cubicBezTo>
                    <a:pt x="104473" y="284363"/>
                    <a:pt x="68308" y="269383"/>
                    <a:pt x="41644" y="242719"/>
                  </a:cubicBezTo>
                  <a:cubicBezTo>
                    <a:pt x="14980" y="216055"/>
                    <a:pt x="0" y="179890"/>
                    <a:pt x="0" y="142181"/>
                  </a:cubicBezTo>
                  <a:lnTo>
                    <a:pt x="0" y="142181"/>
                  </a:lnTo>
                  <a:cubicBezTo>
                    <a:pt x="0" y="104473"/>
                    <a:pt x="14980" y="68308"/>
                    <a:pt x="41644" y="41644"/>
                  </a:cubicBezTo>
                  <a:cubicBezTo>
                    <a:pt x="68308" y="14980"/>
                    <a:pt x="104473" y="0"/>
                    <a:pt x="142181" y="0"/>
                  </a:cubicBezTo>
                  <a:close/>
                </a:path>
              </a:pathLst>
            </a:custGeom>
            <a:solidFill>
              <a:srgbClr val="000000">
                <a:alpha val="0"/>
              </a:srgbClr>
            </a:solidFill>
            <a:ln cap="rnd">
              <a:noFill/>
              <a:prstDash val="lgDash"/>
              <a:round/>
            </a:ln>
          </p:spPr>
        </p:sp>
        <p:sp>
          <p:nvSpPr>
            <p:cNvPr id="46" name="TextBox 46"/>
            <p:cNvSpPr txBox="1"/>
            <p:nvPr/>
          </p:nvSpPr>
          <p:spPr>
            <a:xfrm>
              <a:off x="-86009" y="-46746"/>
              <a:ext cx="691619" cy="360563"/>
            </a:xfrm>
            <a:prstGeom prst="rect">
              <a:avLst/>
            </a:prstGeom>
          </p:spPr>
          <p:txBody>
            <a:bodyPr lIns="254000" tIns="254000" rIns="254000" bIns="254000" rtlCol="0" anchor="ctr"/>
            <a:lstStyle/>
            <a:p>
              <a:pPr algn="just">
                <a:lnSpc>
                  <a:spcPts val="4900"/>
                </a:lnSpc>
              </a:pPr>
              <a:r>
                <a:rPr lang="en-US" sz="3500" b="1" spc="-35" dirty="0">
                  <a:solidFill>
                    <a:srgbClr val="108E00"/>
                  </a:solidFill>
                  <a:latin typeface="Montserrat Bold"/>
                  <a:ea typeface="Montserrat Bold"/>
                  <a:cs typeface="Montserrat Bold"/>
                  <a:sym typeface="Montserrat Bold"/>
                </a:rPr>
                <a:t>50% MAE</a:t>
              </a:r>
            </a:p>
          </p:txBody>
        </p:sp>
      </p:grpSp>
      <p:sp>
        <p:nvSpPr>
          <p:cNvPr id="47" name="AutoShape 47"/>
          <p:cNvSpPr/>
          <p:nvPr/>
        </p:nvSpPr>
        <p:spPr>
          <a:xfrm>
            <a:off x="7555752" y="3254114"/>
            <a:ext cx="4370533" cy="162397"/>
          </a:xfrm>
          <a:prstGeom prst="line">
            <a:avLst/>
          </a:prstGeom>
          <a:ln w="38100" cap="flat">
            <a:solidFill>
              <a:srgbClr val="FF0000"/>
            </a:solidFill>
            <a:prstDash val="solid"/>
            <a:headEnd type="none" w="sm" len="sm"/>
            <a:tailEnd type="arrow" w="med" len="sm"/>
          </a:ln>
        </p:spPr>
      </p:sp>
      <p:grpSp>
        <p:nvGrpSpPr>
          <p:cNvPr id="48" name="Group 48"/>
          <p:cNvGrpSpPr/>
          <p:nvPr/>
        </p:nvGrpSpPr>
        <p:grpSpPr>
          <a:xfrm>
            <a:off x="1498345" y="3130422"/>
            <a:ext cx="555671" cy="555671"/>
            <a:chOff x="0" y="0"/>
            <a:chExt cx="812800" cy="812800"/>
          </a:xfrm>
        </p:grpSpPr>
        <p:sp>
          <p:nvSpPr>
            <p:cNvPr id="49" name="Freeform 49"/>
            <p:cNvSpPr/>
            <p:nvPr/>
          </p:nvSpPr>
          <p:spPr>
            <a:xfrm>
              <a:off x="0" y="0"/>
              <a:ext cx="812800" cy="812800"/>
            </a:xfrm>
            <a:custGeom>
              <a:avLst/>
              <a:gdLst/>
              <a:ahLst/>
              <a:cxnLst/>
              <a:rect l="l" t="t" r="r" b="b"/>
              <a:pathLst>
                <a:path w="812800" h="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108E00"/>
            </a:solidFill>
          </p:spPr>
        </p:sp>
        <p:sp>
          <p:nvSpPr>
            <p:cNvPr id="50" name="TextBox 50"/>
            <p:cNvSpPr txBox="1"/>
            <p:nvPr/>
          </p:nvSpPr>
          <p:spPr>
            <a:xfrm>
              <a:off x="203200" y="-38100"/>
              <a:ext cx="406400" cy="749300"/>
            </a:xfrm>
            <a:prstGeom prst="rect">
              <a:avLst/>
            </a:prstGeom>
          </p:spPr>
          <p:txBody>
            <a:bodyPr lIns="50800" tIns="50800" rIns="50800" bIns="50800" rtlCol="0" anchor="ctr"/>
            <a:lstStyle/>
            <a:p>
              <a:pPr algn="ctr">
                <a:lnSpc>
                  <a:spcPts val="2800"/>
                </a:lnSpc>
              </a:pPr>
              <a:endParaRPr/>
            </a:p>
          </p:txBody>
        </p:sp>
      </p:grpSp>
      <p:sp>
        <p:nvSpPr>
          <p:cNvPr id="51" name="TextBox 51"/>
          <p:cNvSpPr txBox="1"/>
          <p:nvPr/>
        </p:nvSpPr>
        <p:spPr>
          <a:xfrm>
            <a:off x="352193" y="196514"/>
            <a:ext cx="12800224" cy="501650"/>
          </a:xfrm>
          <a:prstGeom prst="rect">
            <a:avLst/>
          </a:prstGeom>
        </p:spPr>
        <p:txBody>
          <a:bodyPr lIns="0" tIns="0" rIns="0" bIns="0" rtlCol="0" anchor="t">
            <a:spAutoFit/>
          </a:bodyPr>
          <a:lstStyle/>
          <a:p>
            <a:pPr algn="l">
              <a:lnSpc>
                <a:spcPts val="3849"/>
              </a:lnSpc>
            </a:pPr>
            <a:r>
              <a:rPr lang="en-US" sz="3499">
                <a:solidFill>
                  <a:srgbClr val="190D9B"/>
                </a:solidFill>
                <a:latin typeface="Anton"/>
                <a:ea typeface="Anton"/>
                <a:cs typeface="Anton"/>
                <a:sym typeface="Anton"/>
              </a:rPr>
              <a:t>TỔNG HỢP KẾT QUẢ</a:t>
            </a:r>
          </a:p>
        </p:txBody>
      </p:sp>
      <p:sp>
        <p:nvSpPr>
          <p:cNvPr id="52" name="TextBox 52"/>
          <p:cNvSpPr txBox="1"/>
          <p:nvPr/>
        </p:nvSpPr>
        <p:spPr>
          <a:xfrm rot="998140">
            <a:off x="13871075" y="2349792"/>
            <a:ext cx="2828708" cy="339725"/>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000000"/>
                </a:solidFill>
                <a:latin typeface="Montserrat Bold"/>
                <a:ea typeface="Montserrat Bold"/>
                <a:cs typeface="Montserrat Bold"/>
                <a:sym typeface="Montserrat Bold"/>
              </a:rPr>
              <a:t>% MAE của CMG</a:t>
            </a:r>
          </a:p>
        </p:txBody>
      </p:sp>
      <p:sp>
        <p:nvSpPr>
          <p:cNvPr id="53" name="TextBox 53"/>
          <p:cNvSpPr txBox="1"/>
          <p:nvPr/>
        </p:nvSpPr>
        <p:spPr>
          <a:xfrm>
            <a:off x="13609686" y="4699034"/>
            <a:ext cx="3001914" cy="339725"/>
          </a:xfrm>
          <a:prstGeom prst="rect">
            <a:avLst/>
          </a:prstGeom>
        </p:spPr>
        <p:txBody>
          <a:bodyPr wrap="square" lIns="0" tIns="0" rIns="0" bIns="0" rtlCol="0" anchor="t">
            <a:spAutoFit/>
          </a:bodyPr>
          <a:lstStyle/>
          <a:p>
            <a:pPr marL="0" lvl="0" indent="0" algn="ctr">
              <a:lnSpc>
                <a:spcPts val="2800"/>
              </a:lnSpc>
              <a:spcBef>
                <a:spcPct val="0"/>
              </a:spcBef>
            </a:pPr>
            <a:r>
              <a:rPr lang="en-US" sz="2000" b="1" dirty="0">
                <a:solidFill>
                  <a:srgbClr val="000000"/>
                </a:solidFill>
                <a:latin typeface="Montserrat Bold"/>
                <a:ea typeface="Montserrat Bold"/>
                <a:cs typeface="Montserrat Bold"/>
                <a:sym typeface="Montserrat Bold"/>
              </a:rPr>
              <a:t>Sau </a:t>
            </a:r>
            <a:r>
              <a:rPr lang="en-US" sz="2000" b="1" dirty="0" err="1">
                <a:solidFill>
                  <a:srgbClr val="000000"/>
                </a:solidFill>
                <a:latin typeface="Montserrat Bold"/>
                <a:ea typeface="Montserrat Bold"/>
                <a:cs typeface="Montserrat Bold"/>
                <a:sym typeface="Montserrat Bold"/>
              </a:rPr>
              <a:t>khi</a:t>
            </a:r>
            <a:r>
              <a:rPr lang="en-US" sz="2000" b="1" dirty="0">
                <a:solidFill>
                  <a:srgbClr val="000000"/>
                </a:solidFill>
                <a:latin typeface="Montserrat Bold"/>
                <a:ea typeface="Montserrat Bold"/>
                <a:cs typeface="Montserrat Bold"/>
                <a:sym typeface="Montserrat Bold"/>
              </a:rPr>
              <a:t> </a:t>
            </a:r>
            <a:r>
              <a:rPr lang="en-US" sz="2000" b="1" dirty="0" err="1">
                <a:solidFill>
                  <a:srgbClr val="000000"/>
                </a:solidFill>
                <a:latin typeface="Montserrat Bold"/>
                <a:ea typeface="Montserrat Bold"/>
                <a:cs typeface="Montserrat Bold"/>
                <a:sym typeface="Montserrat Bold"/>
              </a:rPr>
              <a:t>áp</a:t>
            </a:r>
            <a:r>
              <a:rPr lang="en-US" sz="2000" b="1" dirty="0">
                <a:solidFill>
                  <a:srgbClr val="000000"/>
                </a:solidFill>
                <a:latin typeface="Montserrat Bold"/>
                <a:ea typeface="Montserrat Bold"/>
                <a:cs typeface="Montserrat Bold"/>
                <a:sym typeface="Montserrat Bold"/>
              </a:rPr>
              <a:t> </a:t>
            </a:r>
            <a:r>
              <a:rPr lang="en-US" sz="2000" b="1" dirty="0" err="1">
                <a:solidFill>
                  <a:srgbClr val="000000"/>
                </a:solidFill>
                <a:latin typeface="Montserrat Bold"/>
                <a:ea typeface="Montserrat Bold"/>
                <a:cs typeface="Montserrat Bold"/>
                <a:sym typeface="Montserrat Bold"/>
              </a:rPr>
              <a:t>dụng</a:t>
            </a:r>
            <a:r>
              <a:rPr lang="en-US" sz="2000" b="1" dirty="0">
                <a:solidFill>
                  <a:srgbClr val="000000"/>
                </a:solidFill>
                <a:latin typeface="Montserrat Bold"/>
                <a:ea typeface="Montserrat Bold"/>
                <a:cs typeface="Montserrat Bold"/>
                <a:sym typeface="Montserrat Bold"/>
              </a:rPr>
              <a:t> RAG</a:t>
            </a:r>
          </a:p>
        </p:txBody>
      </p:sp>
      <p:graphicFrame>
        <p:nvGraphicFramePr>
          <p:cNvPr id="54" name="Table 53">
            <a:extLst>
              <a:ext uri="{FF2B5EF4-FFF2-40B4-BE49-F238E27FC236}">
                <a16:creationId xmlns:a16="http://schemas.microsoft.com/office/drawing/2014/main" id="{694405F1-EF01-FC51-5B56-FE16CB3AB834}"/>
              </a:ext>
            </a:extLst>
          </p:cNvPr>
          <p:cNvGraphicFramePr>
            <a:graphicFrameLocks noGrp="1"/>
          </p:cNvGraphicFramePr>
          <p:nvPr>
            <p:extLst>
              <p:ext uri="{D42A27DB-BD31-4B8C-83A1-F6EECF244321}">
                <p14:modId xmlns:p14="http://schemas.microsoft.com/office/powerpoint/2010/main" val="2592689840"/>
              </p:ext>
            </p:extLst>
          </p:nvPr>
        </p:nvGraphicFramePr>
        <p:xfrm>
          <a:off x="1889559" y="7539942"/>
          <a:ext cx="8535990" cy="1664843"/>
        </p:xfrm>
        <a:graphic>
          <a:graphicData uri="http://schemas.openxmlformats.org/drawingml/2006/table">
            <a:tbl>
              <a:tblPr/>
              <a:tblGrid>
                <a:gridCol w="2056610">
                  <a:extLst>
                    <a:ext uri="{9D8B030D-6E8A-4147-A177-3AD203B41FA5}">
                      <a16:colId xmlns:a16="http://schemas.microsoft.com/office/drawing/2014/main" val="1354969513"/>
                    </a:ext>
                  </a:extLst>
                </a:gridCol>
                <a:gridCol w="3888580">
                  <a:extLst>
                    <a:ext uri="{9D8B030D-6E8A-4147-A177-3AD203B41FA5}">
                      <a16:colId xmlns:a16="http://schemas.microsoft.com/office/drawing/2014/main" val="3513194284"/>
                    </a:ext>
                  </a:extLst>
                </a:gridCol>
                <a:gridCol w="2590800">
                  <a:extLst>
                    <a:ext uri="{9D8B030D-6E8A-4147-A177-3AD203B41FA5}">
                      <a16:colId xmlns:a16="http://schemas.microsoft.com/office/drawing/2014/main" val="2396063471"/>
                    </a:ext>
                  </a:extLst>
                </a:gridCol>
              </a:tblGrid>
              <a:tr h="351046">
                <a:tc>
                  <a:txBody>
                    <a:bodyPr/>
                    <a:lstStyle/>
                    <a:p>
                      <a:pPr marL="0" algn="ctr" defTabSz="914400" rtl="0" eaLnBrk="1" latinLnBrk="0" hangingPunct="1">
                        <a:lnSpc>
                          <a:spcPts val="2800"/>
                        </a:lnSpc>
                        <a:defRPr/>
                      </a:pPr>
                      <a:r>
                        <a:rPr lang="en-US" sz="2000" b="1" kern="1200" dirty="0" err="1">
                          <a:solidFill>
                            <a:srgbClr val="000000"/>
                          </a:solidFill>
                          <a:latin typeface="Montserrat Bold"/>
                        </a:rPr>
                        <a:t>Mô</a:t>
                      </a:r>
                      <a:r>
                        <a:rPr lang="en-US" sz="2000" b="1" kern="1200" dirty="0">
                          <a:solidFill>
                            <a:srgbClr val="000000"/>
                          </a:solidFill>
                          <a:latin typeface="Montserrat Bold"/>
                        </a:rPr>
                        <a:t> </a:t>
                      </a:r>
                      <a:r>
                        <a:rPr lang="en-US" sz="2000" b="1" kern="1200" dirty="0" err="1">
                          <a:solidFill>
                            <a:srgbClr val="000000"/>
                          </a:solidFill>
                          <a:latin typeface="Montserrat Bold"/>
                        </a:rPr>
                        <a:t>hình</a:t>
                      </a:r>
                      <a:endParaRPr lang="en-US" sz="2000" b="1" kern="1200" dirty="0">
                        <a:solidFill>
                          <a:srgbClr val="000000"/>
                        </a:solidFill>
                        <a:latin typeface="Montserrat Bold"/>
                      </a:endParaRPr>
                    </a:p>
                  </a:txBody>
                  <a:tcPr anchor="ctr">
                    <a:lnL w="5105" cap="flat" cmpd="sng" algn="ctr">
                      <a:solidFill>
                        <a:srgbClr val="000000"/>
                      </a:solidFill>
                      <a:prstDash val="solid"/>
                      <a:round/>
                      <a:headEnd type="none" w="med" len="med"/>
                      <a:tailEnd type="none" w="med" len="med"/>
                    </a:lnL>
                    <a:lnR w="5105" cap="flat" cmpd="sng" algn="ctr">
                      <a:solidFill>
                        <a:srgbClr val="000000"/>
                      </a:solidFill>
                      <a:prstDash val="solid"/>
                      <a:round/>
                      <a:headEnd type="none" w="med" len="med"/>
                      <a:tailEnd type="none" w="med" len="med"/>
                    </a:lnR>
                    <a:lnT w="5105" cap="flat" cmpd="sng" algn="ctr">
                      <a:solidFill>
                        <a:srgbClr val="000000"/>
                      </a:solidFill>
                      <a:prstDash val="solid"/>
                      <a:round/>
                      <a:headEnd type="none" w="med" len="med"/>
                      <a:tailEnd type="none" w="med" len="med"/>
                    </a:lnT>
                    <a:lnB w="5105" cap="flat" cmpd="sng" algn="ctr">
                      <a:solidFill>
                        <a:srgbClr val="000000"/>
                      </a:solidFill>
                      <a:prstDash val="solid"/>
                      <a:round/>
                      <a:headEnd type="none" w="med" len="med"/>
                      <a:tailEnd type="none" w="med" len="med"/>
                    </a:lnB>
                    <a:solidFill>
                      <a:srgbClr val="FFFFFF"/>
                    </a:solidFill>
                  </a:tcPr>
                </a:tc>
                <a:tc>
                  <a:txBody>
                    <a:bodyPr/>
                    <a:lstStyle/>
                    <a:p>
                      <a:pPr marL="0" algn="ctr" defTabSz="914400" rtl="0" eaLnBrk="1" latinLnBrk="0" hangingPunct="1">
                        <a:lnSpc>
                          <a:spcPts val="2800"/>
                        </a:lnSpc>
                        <a:defRPr/>
                      </a:pPr>
                      <a:r>
                        <a:rPr lang="vi-VN" sz="2000" b="1" kern="1200" dirty="0">
                          <a:solidFill>
                            <a:srgbClr val="000000"/>
                          </a:solidFill>
                          <a:latin typeface="Montserrat Bold"/>
                        </a:rPr>
                        <a:t>Ưu điểm</a:t>
                      </a:r>
                    </a:p>
                  </a:txBody>
                  <a:tcPr anchor="ctr">
                    <a:lnL w="5105" cap="flat" cmpd="sng" algn="ctr">
                      <a:solidFill>
                        <a:srgbClr val="000000"/>
                      </a:solidFill>
                      <a:prstDash val="solid"/>
                      <a:round/>
                      <a:headEnd type="none" w="med" len="med"/>
                      <a:tailEnd type="none" w="med" len="med"/>
                    </a:lnL>
                    <a:lnR w="5105" cap="flat" cmpd="sng" algn="ctr">
                      <a:solidFill>
                        <a:srgbClr val="000000"/>
                      </a:solidFill>
                      <a:prstDash val="solid"/>
                      <a:round/>
                      <a:headEnd type="none" w="med" len="med"/>
                      <a:tailEnd type="none" w="med" len="med"/>
                    </a:lnR>
                    <a:lnT w="5105" cap="flat" cmpd="sng" algn="ctr">
                      <a:solidFill>
                        <a:srgbClr val="000000"/>
                      </a:solidFill>
                      <a:prstDash val="solid"/>
                      <a:round/>
                      <a:headEnd type="none" w="med" len="med"/>
                      <a:tailEnd type="none" w="med" len="med"/>
                    </a:lnT>
                    <a:lnB w="5105" cap="flat" cmpd="sng" algn="ctr">
                      <a:solidFill>
                        <a:srgbClr val="000000"/>
                      </a:solidFill>
                      <a:prstDash val="solid"/>
                      <a:round/>
                      <a:headEnd type="none" w="med" len="med"/>
                      <a:tailEnd type="none" w="med" len="med"/>
                    </a:lnB>
                    <a:solidFill>
                      <a:srgbClr val="FFFFFF"/>
                    </a:solidFill>
                  </a:tcPr>
                </a:tc>
                <a:tc>
                  <a:txBody>
                    <a:bodyPr/>
                    <a:lstStyle/>
                    <a:p>
                      <a:pPr marL="0" algn="ctr" defTabSz="914400" rtl="0" eaLnBrk="1" latinLnBrk="0" hangingPunct="1">
                        <a:lnSpc>
                          <a:spcPts val="2800"/>
                        </a:lnSpc>
                        <a:defRPr/>
                      </a:pPr>
                      <a:r>
                        <a:rPr lang="en-US" sz="2000" b="1" kern="1200" dirty="0" err="1">
                          <a:solidFill>
                            <a:srgbClr val="000000"/>
                          </a:solidFill>
                          <a:latin typeface="Montserrat Bold"/>
                        </a:rPr>
                        <a:t>Hạn</a:t>
                      </a:r>
                      <a:r>
                        <a:rPr lang="en-US" sz="2000" b="1" kern="1200" dirty="0">
                          <a:solidFill>
                            <a:srgbClr val="000000"/>
                          </a:solidFill>
                          <a:latin typeface="Montserrat Bold"/>
                        </a:rPr>
                        <a:t> </a:t>
                      </a:r>
                      <a:r>
                        <a:rPr lang="en-US" sz="2000" b="1" kern="1200" dirty="0" err="1">
                          <a:solidFill>
                            <a:srgbClr val="000000"/>
                          </a:solidFill>
                          <a:latin typeface="Montserrat Bold"/>
                        </a:rPr>
                        <a:t>chế</a:t>
                      </a:r>
                      <a:endParaRPr lang="en-US" sz="2000" b="1" kern="1200" dirty="0">
                        <a:solidFill>
                          <a:srgbClr val="000000"/>
                        </a:solidFill>
                        <a:latin typeface="Montserrat Bold"/>
                      </a:endParaRPr>
                    </a:p>
                  </a:txBody>
                  <a:tcPr anchor="ctr">
                    <a:lnL w="5105" cap="flat" cmpd="sng" algn="ctr">
                      <a:solidFill>
                        <a:srgbClr val="000000"/>
                      </a:solidFill>
                      <a:prstDash val="solid"/>
                      <a:round/>
                      <a:headEnd type="none" w="med" len="med"/>
                      <a:tailEnd type="none" w="med" len="med"/>
                    </a:lnL>
                    <a:lnR w="5105" cap="flat" cmpd="sng" algn="ctr">
                      <a:solidFill>
                        <a:srgbClr val="000000"/>
                      </a:solidFill>
                      <a:prstDash val="solid"/>
                      <a:round/>
                      <a:headEnd type="none" w="med" len="med"/>
                      <a:tailEnd type="none" w="med" len="med"/>
                    </a:lnR>
                    <a:lnT w="5105" cap="flat" cmpd="sng" algn="ctr">
                      <a:solidFill>
                        <a:srgbClr val="000000"/>
                      </a:solidFill>
                      <a:prstDash val="solid"/>
                      <a:round/>
                      <a:headEnd type="none" w="med" len="med"/>
                      <a:tailEnd type="none" w="med" len="med"/>
                    </a:lnT>
                    <a:lnB w="510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38107766"/>
                  </a:ext>
                </a:extLst>
              </a:tr>
              <a:tr h="351046">
                <a:tc>
                  <a:txBody>
                    <a:bodyPr/>
                    <a:lstStyle/>
                    <a:p>
                      <a:pPr marL="0" algn="ctr" defTabSz="914400" rtl="0" eaLnBrk="1" latinLnBrk="0" hangingPunct="1">
                        <a:lnSpc>
                          <a:spcPts val="2799"/>
                        </a:lnSpc>
                        <a:defRPr/>
                      </a:pPr>
                      <a:r>
                        <a:rPr lang="vi-VN" sz="1800" kern="1200" dirty="0">
                          <a:solidFill>
                            <a:srgbClr val="000000"/>
                          </a:solidFill>
                          <a:latin typeface="Montserrat"/>
                        </a:rPr>
                        <a:t>ML cơ bản</a:t>
                      </a:r>
                    </a:p>
                  </a:txBody>
                  <a:tcPr anchor="ctr">
                    <a:lnL w="5105" cap="flat" cmpd="sng" algn="ctr">
                      <a:solidFill>
                        <a:srgbClr val="000000"/>
                      </a:solidFill>
                      <a:prstDash val="solid"/>
                      <a:round/>
                      <a:headEnd type="none" w="med" len="med"/>
                      <a:tailEnd type="none" w="med" len="med"/>
                    </a:lnL>
                    <a:lnR w="5105" cap="flat" cmpd="sng" algn="ctr">
                      <a:solidFill>
                        <a:srgbClr val="000000"/>
                      </a:solidFill>
                      <a:prstDash val="solid"/>
                      <a:round/>
                      <a:headEnd type="none" w="med" len="med"/>
                      <a:tailEnd type="none" w="med" len="med"/>
                    </a:lnR>
                    <a:lnT w="5105" cap="flat" cmpd="sng" algn="ctr">
                      <a:solidFill>
                        <a:srgbClr val="000000"/>
                      </a:solidFill>
                      <a:prstDash val="solid"/>
                      <a:round/>
                      <a:headEnd type="none" w="med" len="med"/>
                      <a:tailEnd type="none" w="med" len="med"/>
                    </a:lnT>
                    <a:lnB w="5105" cap="flat" cmpd="sng" algn="ctr">
                      <a:solidFill>
                        <a:srgbClr val="000000"/>
                      </a:solidFill>
                      <a:prstDash val="solid"/>
                      <a:round/>
                      <a:headEnd type="none" w="med" len="med"/>
                      <a:tailEnd type="none" w="med" len="med"/>
                    </a:lnB>
                    <a:solidFill>
                      <a:srgbClr val="FFFFFF"/>
                    </a:solidFill>
                  </a:tcPr>
                </a:tc>
                <a:tc>
                  <a:txBody>
                    <a:bodyPr/>
                    <a:lstStyle/>
                    <a:p>
                      <a:pPr marL="0" algn="ctr" defTabSz="914400" rtl="0" eaLnBrk="1" latinLnBrk="0" hangingPunct="1">
                        <a:lnSpc>
                          <a:spcPts val="2799"/>
                        </a:lnSpc>
                        <a:defRPr/>
                      </a:pPr>
                      <a:r>
                        <a:rPr lang="vi-VN" sz="1800" kern="1200" dirty="0">
                          <a:solidFill>
                            <a:srgbClr val="000000"/>
                          </a:solidFill>
                          <a:latin typeface="Montserrat"/>
                        </a:rPr>
                        <a:t>Đơn giản, nhanh</a:t>
                      </a:r>
                    </a:p>
                  </a:txBody>
                  <a:tcPr anchor="ctr">
                    <a:lnL w="5105" cap="flat" cmpd="sng" algn="ctr">
                      <a:solidFill>
                        <a:srgbClr val="000000"/>
                      </a:solidFill>
                      <a:prstDash val="solid"/>
                      <a:round/>
                      <a:headEnd type="none" w="med" len="med"/>
                      <a:tailEnd type="none" w="med" len="med"/>
                    </a:lnL>
                    <a:lnR w="5105" cap="flat" cmpd="sng" algn="ctr">
                      <a:solidFill>
                        <a:srgbClr val="000000"/>
                      </a:solidFill>
                      <a:prstDash val="solid"/>
                      <a:round/>
                      <a:headEnd type="none" w="med" len="med"/>
                      <a:tailEnd type="none" w="med" len="med"/>
                    </a:lnR>
                    <a:lnT w="5105" cap="flat" cmpd="sng" algn="ctr">
                      <a:solidFill>
                        <a:srgbClr val="000000"/>
                      </a:solidFill>
                      <a:prstDash val="solid"/>
                      <a:round/>
                      <a:headEnd type="none" w="med" len="med"/>
                      <a:tailEnd type="none" w="med" len="med"/>
                    </a:lnT>
                    <a:lnB w="5105" cap="flat" cmpd="sng" algn="ctr">
                      <a:solidFill>
                        <a:srgbClr val="000000"/>
                      </a:solidFill>
                      <a:prstDash val="solid"/>
                      <a:round/>
                      <a:headEnd type="none" w="med" len="med"/>
                      <a:tailEnd type="none" w="med" len="med"/>
                    </a:lnB>
                    <a:solidFill>
                      <a:srgbClr val="FFFFFF"/>
                    </a:solidFill>
                  </a:tcPr>
                </a:tc>
                <a:tc>
                  <a:txBody>
                    <a:bodyPr/>
                    <a:lstStyle/>
                    <a:p>
                      <a:pPr marL="0" algn="ctr" defTabSz="914400" rtl="0" eaLnBrk="1" latinLnBrk="0" hangingPunct="1">
                        <a:lnSpc>
                          <a:spcPts val="2799"/>
                        </a:lnSpc>
                        <a:defRPr/>
                      </a:pPr>
                      <a:r>
                        <a:rPr lang="en-US" sz="1800" kern="1200" dirty="0" err="1">
                          <a:solidFill>
                            <a:srgbClr val="000000"/>
                          </a:solidFill>
                          <a:latin typeface="Montserrat"/>
                        </a:rPr>
                        <a:t>Thiếu</a:t>
                      </a:r>
                      <a:r>
                        <a:rPr lang="en-US" sz="1800" kern="1200" dirty="0">
                          <a:solidFill>
                            <a:srgbClr val="000000"/>
                          </a:solidFill>
                          <a:latin typeface="Montserrat"/>
                        </a:rPr>
                        <a:t> </a:t>
                      </a:r>
                      <a:r>
                        <a:rPr lang="en-US" sz="1800" kern="1200" dirty="0" err="1">
                          <a:solidFill>
                            <a:srgbClr val="000000"/>
                          </a:solidFill>
                          <a:latin typeface="Montserrat"/>
                        </a:rPr>
                        <a:t>ngữ</a:t>
                      </a:r>
                      <a:r>
                        <a:rPr lang="en-US" sz="1800" kern="1200" dirty="0">
                          <a:solidFill>
                            <a:srgbClr val="000000"/>
                          </a:solidFill>
                          <a:latin typeface="Montserrat"/>
                        </a:rPr>
                        <a:t> </a:t>
                      </a:r>
                      <a:r>
                        <a:rPr lang="en-US" sz="1800" kern="1200" dirty="0" err="1">
                          <a:solidFill>
                            <a:srgbClr val="000000"/>
                          </a:solidFill>
                          <a:latin typeface="Montserrat"/>
                        </a:rPr>
                        <a:t>cảnh</a:t>
                      </a:r>
                      <a:endParaRPr lang="en-US" sz="1800" kern="1200" dirty="0">
                        <a:solidFill>
                          <a:srgbClr val="000000"/>
                        </a:solidFill>
                        <a:latin typeface="Montserrat"/>
                      </a:endParaRPr>
                    </a:p>
                  </a:txBody>
                  <a:tcPr anchor="ctr">
                    <a:lnL w="5105" cap="flat" cmpd="sng" algn="ctr">
                      <a:solidFill>
                        <a:srgbClr val="000000"/>
                      </a:solidFill>
                      <a:prstDash val="solid"/>
                      <a:round/>
                      <a:headEnd type="none" w="med" len="med"/>
                      <a:tailEnd type="none" w="med" len="med"/>
                    </a:lnL>
                    <a:lnR w="5105" cap="flat" cmpd="sng" algn="ctr">
                      <a:solidFill>
                        <a:srgbClr val="000000"/>
                      </a:solidFill>
                      <a:prstDash val="solid"/>
                      <a:round/>
                      <a:headEnd type="none" w="med" len="med"/>
                      <a:tailEnd type="none" w="med" len="med"/>
                    </a:lnR>
                    <a:lnT w="5105" cap="flat" cmpd="sng" algn="ctr">
                      <a:solidFill>
                        <a:srgbClr val="000000"/>
                      </a:solidFill>
                      <a:prstDash val="solid"/>
                      <a:round/>
                      <a:headEnd type="none" w="med" len="med"/>
                      <a:tailEnd type="none" w="med" len="med"/>
                    </a:lnT>
                    <a:lnB w="510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06308354"/>
                  </a:ext>
                </a:extLst>
              </a:tr>
              <a:tr h="351046">
                <a:tc>
                  <a:txBody>
                    <a:bodyPr/>
                    <a:lstStyle/>
                    <a:p>
                      <a:pPr marL="0" algn="ctr" defTabSz="914400" rtl="0" eaLnBrk="1" latinLnBrk="0" hangingPunct="1">
                        <a:lnSpc>
                          <a:spcPts val="2799"/>
                        </a:lnSpc>
                        <a:defRPr/>
                      </a:pPr>
                      <a:r>
                        <a:rPr lang="en-US" sz="1800" kern="1200" dirty="0">
                          <a:solidFill>
                            <a:srgbClr val="000000"/>
                          </a:solidFill>
                          <a:latin typeface="Montserrat"/>
                        </a:rPr>
                        <a:t>ML + LLM</a:t>
                      </a:r>
                    </a:p>
                  </a:txBody>
                  <a:tcPr anchor="ctr">
                    <a:lnL w="5105" cap="flat" cmpd="sng" algn="ctr">
                      <a:solidFill>
                        <a:srgbClr val="000000"/>
                      </a:solidFill>
                      <a:prstDash val="solid"/>
                      <a:round/>
                      <a:headEnd type="none" w="med" len="med"/>
                      <a:tailEnd type="none" w="med" len="med"/>
                    </a:lnL>
                    <a:lnR w="5105" cap="flat" cmpd="sng" algn="ctr">
                      <a:solidFill>
                        <a:srgbClr val="000000"/>
                      </a:solidFill>
                      <a:prstDash val="solid"/>
                      <a:round/>
                      <a:headEnd type="none" w="med" len="med"/>
                      <a:tailEnd type="none" w="med" len="med"/>
                    </a:lnR>
                    <a:lnT w="5105" cap="flat" cmpd="sng" algn="ctr">
                      <a:solidFill>
                        <a:srgbClr val="000000"/>
                      </a:solidFill>
                      <a:prstDash val="solid"/>
                      <a:round/>
                      <a:headEnd type="none" w="med" len="med"/>
                      <a:tailEnd type="none" w="med" len="med"/>
                    </a:lnT>
                    <a:lnB w="5105" cap="flat" cmpd="sng" algn="ctr">
                      <a:solidFill>
                        <a:srgbClr val="000000"/>
                      </a:solidFill>
                      <a:prstDash val="solid"/>
                      <a:round/>
                      <a:headEnd type="none" w="med" len="med"/>
                      <a:tailEnd type="none" w="med" len="med"/>
                    </a:lnB>
                    <a:solidFill>
                      <a:srgbClr val="FFFFFF"/>
                    </a:solidFill>
                  </a:tcPr>
                </a:tc>
                <a:tc>
                  <a:txBody>
                    <a:bodyPr/>
                    <a:lstStyle/>
                    <a:p>
                      <a:pPr marL="0" algn="ctr" defTabSz="914400" rtl="0" eaLnBrk="1" latinLnBrk="0" hangingPunct="1">
                        <a:lnSpc>
                          <a:spcPts val="2799"/>
                        </a:lnSpc>
                        <a:defRPr/>
                      </a:pPr>
                      <a:r>
                        <a:rPr lang="en-US" sz="1800" kern="1200" dirty="0" err="1">
                          <a:solidFill>
                            <a:srgbClr val="000000"/>
                          </a:solidFill>
                          <a:latin typeface="Montserrat"/>
                        </a:rPr>
                        <a:t>Giải</a:t>
                      </a:r>
                      <a:r>
                        <a:rPr lang="en-US" sz="1800" kern="1200" dirty="0">
                          <a:solidFill>
                            <a:srgbClr val="000000"/>
                          </a:solidFill>
                          <a:latin typeface="Montserrat"/>
                        </a:rPr>
                        <a:t> </a:t>
                      </a:r>
                      <a:r>
                        <a:rPr lang="en-US" sz="1800" kern="1200" dirty="0" err="1">
                          <a:solidFill>
                            <a:srgbClr val="000000"/>
                          </a:solidFill>
                          <a:latin typeface="Montserrat"/>
                        </a:rPr>
                        <a:t>thích</a:t>
                      </a:r>
                      <a:r>
                        <a:rPr lang="en-US" sz="1800" kern="1200" dirty="0">
                          <a:solidFill>
                            <a:srgbClr val="000000"/>
                          </a:solidFill>
                          <a:latin typeface="Montserrat"/>
                        </a:rPr>
                        <a:t> </a:t>
                      </a:r>
                      <a:r>
                        <a:rPr lang="en-US" sz="1800" kern="1200" dirty="0" err="1">
                          <a:solidFill>
                            <a:srgbClr val="000000"/>
                          </a:solidFill>
                          <a:latin typeface="Montserrat"/>
                        </a:rPr>
                        <a:t>tốt</a:t>
                      </a:r>
                      <a:r>
                        <a:rPr lang="en-US" sz="1800" kern="1200" dirty="0">
                          <a:solidFill>
                            <a:srgbClr val="000000"/>
                          </a:solidFill>
                          <a:latin typeface="Montserrat"/>
                        </a:rPr>
                        <a:t>, </a:t>
                      </a:r>
                      <a:r>
                        <a:rPr lang="en-US" sz="1800" kern="1200" dirty="0" err="1">
                          <a:solidFill>
                            <a:srgbClr val="000000"/>
                          </a:solidFill>
                          <a:latin typeface="Montserrat"/>
                        </a:rPr>
                        <a:t>giàu</a:t>
                      </a:r>
                      <a:r>
                        <a:rPr lang="en-US" sz="1800" kern="1200" dirty="0">
                          <a:solidFill>
                            <a:srgbClr val="000000"/>
                          </a:solidFill>
                          <a:latin typeface="Montserrat"/>
                        </a:rPr>
                        <a:t> </a:t>
                      </a:r>
                      <a:r>
                        <a:rPr lang="en-US" sz="1800" kern="1200" dirty="0" err="1">
                          <a:solidFill>
                            <a:srgbClr val="000000"/>
                          </a:solidFill>
                          <a:latin typeface="Montserrat"/>
                        </a:rPr>
                        <a:t>ngữ</a:t>
                      </a:r>
                      <a:r>
                        <a:rPr lang="en-US" sz="1800" kern="1200" dirty="0">
                          <a:solidFill>
                            <a:srgbClr val="000000"/>
                          </a:solidFill>
                          <a:latin typeface="Montserrat"/>
                        </a:rPr>
                        <a:t> </a:t>
                      </a:r>
                      <a:r>
                        <a:rPr lang="en-US" sz="1800" kern="1200" dirty="0" err="1">
                          <a:solidFill>
                            <a:srgbClr val="000000"/>
                          </a:solidFill>
                          <a:latin typeface="Montserrat"/>
                        </a:rPr>
                        <a:t>nghĩa</a:t>
                      </a:r>
                      <a:endParaRPr lang="en-US" sz="1800" kern="1200" dirty="0">
                        <a:solidFill>
                          <a:srgbClr val="000000"/>
                        </a:solidFill>
                        <a:latin typeface="Montserrat"/>
                      </a:endParaRPr>
                    </a:p>
                  </a:txBody>
                  <a:tcPr anchor="ctr">
                    <a:lnL w="5105" cap="flat" cmpd="sng" algn="ctr">
                      <a:solidFill>
                        <a:srgbClr val="000000"/>
                      </a:solidFill>
                      <a:prstDash val="solid"/>
                      <a:round/>
                      <a:headEnd type="none" w="med" len="med"/>
                      <a:tailEnd type="none" w="med" len="med"/>
                    </a:lnL>
                    <a:lnR w="5105" cap="flat" cmpd="sng" algn="ctr">
                      <a:solidFill>
                        <a:srgbClr val="000000"/>
                      </a:solidFill>
                      <a:prstDash val="solid"/>
                      <a:round/>
                      <a:headEnd type="none" w="med" len="med"/>
                      <a:tailEnd type="none" w="med" len="med"/>
                    </a:lnR>
                    <a:lnT w="5105" cap="flat" cmpd="sng" algn="ctr">
                      <a:solidFill>
                        <a:srgbClr val="000000"/>
                      </a:solidFill>
                      <a:prstDash val="solid"/>
                      <a:round/>
                      <a:headEnd type="none" w="med" len="med"/>
                      <a:tailEnd type="none" w="med" len="med"/>
                    </a:lnT>
                    <a:lnB w="5105" cap="flat" cmpd="sng" algn="ctr">
                      <a:solidFill>
                        <a:srgbClr val="000000"/>
                      </a:solidFill>
                      <a:prstDash val="solid"/>
                      <a:round/>
                      <a:headEnd type="none" w="med" len="med"/>
                      <a:tailEnd type="none" w="med" len="med"/>
                    </a:lnB>
                    <a:solidFill>
                      <a:srgbClr val="FFFFFF"/>
                    </a:solidFill>
                  </a:tcPr>
                </a:tc>
                <a:tc>
                  <a:txBody>
                    <a:bodyPr/>
                    <a:lstStyle/>
                    <a:p>
                      <a:pPr marL="0" algn="ctr" defTabSz="914400" rtl="0" eaLnBrk="1" latinLnBrk="0" hangingPunct="1">
                        <a:lnSpc>
                          <a:spcPts val="2799"/>
                        </a:lnSpc>
                        <a:defRPr/>
                      </a:pPr>
                      <a:r>
                        <a:rPr lang="en-US" sz="1800" kern="1200" dirty="0" err="1">
                          <a:solidFill>
                            <a:srgbClr val="000000"/>
                          </a:solidFill>
                          <a:latin typeface="Montserrat"/>
                        </a:rPr>
                        <a:t>Tốn</a:t>
                      </a:r>
                      <a:r>
                        <a:rPr lang="en-US" sz="1800" kern="1200" dirty="0">
                          <a:solidFill>
                            <a:srgbClr val="000000"/>
                          </a:solidFill>
                          <a:latin typeface="Montserrat"/>
                        </a:rPr>
                        <a:t> </a:t>
                      </a:r>
                      <a:r>
                        <a:rPr lang="en-US" sz="1800" kern="1200" dirty="0" err="1">
                          <a:solidFill>
                            <a:srgbClr val="000000"/>
                          </a:solidFill>
                          <a:latin typeface="Montserrat"/>
                        </a:rPr>
                        <a:t>tài</a:t>
                      </a:r>
                      <a:r>
                        <a:rPr lang="en-US" sz="1800" kern="1200" dirty="0">
                          <a:solidFill>
                            <a:srgbClr val="000000"/>
                          </a:solidFill>
                          <a:latin typeface="Montserrat"/>
                        </a:rPr>
                        <a:t> </a:t>
                      </a:r>
                      <a:r>
                        <a:rPr lang="en-US" sz="1800" kern="1200" dirty="0" err="1">
                          <a:solidFill>
                            <a:srgbClr val="000000"/>
                          </a:solidFill>
                          <a:latin typeface="Montserrat"/>
                        </a:rPr>
                        <a:t>nguyên</a:t>
                      </a:r>
                      <a:endParaRPr lang="en-US" sz="1800" kern="1200" dirty="0">
                        <a:solidFill>
                          <a:srgbClr val="000000"/>
                        </a:solidFill>
                        <a:latin typeface="Montserrat"/>
                      </a:endParaRPr>
                    </a:p>
                  </a:txBody>
                  <a:tcPr anchor="ctr">
                    <a:lnL w="5105" cap="flat" cmpd="sng" algn="ctr">
                      <a:solidFill>
                        <a:srgbClr val="000000"/>
                      </a:solidFill>
                      <a:prstDash val="solid"/>
                      <a:round/>
                      <a:headEnd type="none" w="med" len="med"/>
                      <a:tailEnd type="none" w="med" len="med"/>
                    </a:lnL>
                    <a:lnR w="5105" cap="flat" cmpd="sng" algn="ctr">
                      <a:solidFill>
                        <a:srgbClr val="000000"/>
                      </a:solidFill>
                      <a:prstDash val="solid"/>
                      <a:round/>
                      <a:headEnd type="none" w="med" len="med"/>
                      <a:tailEnd type="none" w="med" len="med"/>
                    </a:lnR>
                    <a:lnT w="5105" cap="flat" cmpd="sng" algn="ctr">
                      <a:solidFill>
                        <a:srgbClr val="000000"/>
                      </a:solidFill>
                      <a:prstDash val="solid"/>
                      <a:round/>
                      <a:headEnd type="none" w="med" len="med"/>
                      <a:tailEnd type="none" w="med" len="med"/>
                    </a:lnT>
                    <a:lnB w="510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33418497"/>
                  </a:ext>
                </a:extLst>
              </a:tr>
              <a:tr h="351046">
                <a:tc>
                  <a:txBody>
                    <a:bodyPr/>
                    <a:lstStyle/>
                    <a:p>
                      <a:pPr marL="0" algn="ctr" defTabSz="914400" rtl="0" eaLnBrk="1" latinLnBrk="0" hangingPunct="1">
                        <a:lnSpc>
                          <a:spcPts val="2799"/>
                        </a:lnSpc>
                        <a:defRPr/>
                      </a:pPr>
                      <a:r>
                        <a:rPr lang="en-US" sz="1800" kern="1200">
                          <a:solidFill>
                            <a:srgbClr val="000000"/>
                          </a:solidFill>
                          <a:latin typeface="Montserrat"/>
                        </a:rPr>
                        <a:t>RAG + LLM</a:t>
                      </a:r>
                    </a:p>
                  </a:txBody>
                  <a:tcPr anchor="ctr">
                    <a:lnL w="5105" cap="flat" cmpd="sng" algn="ctr">
                      <a:solidFill>
                        <a:srgbClr val="000000"/>
                      </a:solidFill>
                      <a:prstDash val="solid"/>
                      <a:round/>
                      <a:headEnd type="none" w="med" len="med"/>
                      <a:tailEnd type="none" w="med" len="med"/>
                    </a:lnL>
                    <a:lnR w="5105" cap="flat" cmpd="sng" algn="ctr">
                      <a:solidFill>
                        <a:srgbClr val="000000"/>
                      </a:solidFill>
                      <a:prstDash val="solid"/>
                      <a:round/>
                      <a:headEnd type="none" w="med" len="med"/>
                      <a:tailEnd type="none" w="med" len="med"/>
                    </a:lnR>
                    <a:lnT w="5105" cap="flat" cmpd="sng" algn="ctr">
                      <a:solidFill>
                        <a:srgbClr val="000000"/>
                      </a:solidFill>
                      <a:prstDash val="solid"/>
                      <a:round/>
                      <a:headEnd type="none" w="med" len="med"/>
                      <a:tailEnd type="none" w="med" len="med"/>
                    </a:lnT>
                    <a:lnB w="5105" cap="flat" cmpd="sng" algn="ctr">
                      <a:solidFill>
                        <a:srgbClr val="000000"/>
                      </a:solidFill>
                      <a:prstDash val="solid"/>
                      <a:round/>
                      <a:headEnd type="none" w="med" len="med"/>
                      <a:tailEnd type="none" w="med" len="med"/>
                    </a:lnB>
                    <a:solidFill>
                      <a:srgbClr val="FFFFFF"/>
                    </a:solidFill>
                  </a:tcPr>
                </a:tc>
                <a:tc>
                  <a:txBody>
                    <a:bodyPr/>
                    <a:lstStyle/>
                    <a:p>
                      <a:pPr marL="0" algn="ctr" defTabSz="914400" rtl="0" eaLnBrk="1" latinLnBrk="0" hangingPunct="1">
                        <a:lnSpc>
                          <a:spcPts val="2799"/>
                        </a:lnSpc>
                        <a:defRPr/>
                      </a:pPr>
                      <a:r>
                        <a:rPr lang="en-US" sz="1800" kern="1200">
                          <a:solidFill>
                            <a:srgbClr val="000000"/>
                          </a:solidFill>
                          <a:latin typeface="Montserrat"/>
                        </a:rPr>
                        <a:t>Linh hoạt, cập nhật mới</a:t>
                      </a:r>
                    </a:p>
                  </a:txBody>
                  <a:tcPr anchor="ctr">
                    <a:lnL w="5105" cap="flat" cmpd="sng" algn="ctr">
                      <a:solidFill>
                        <a:srgbClr val="000000"/>
                      </a:solidFill>
                      <a:prstDash val="solid"/>
                      <a:round/>
                      <a:headEnd type="none" w="med" len="med"/>
                      <a:tailEnd type="none" w="med" len="med"/>
                    </a:lnL>
                    <a:lnR w="5105" cap="flat" cmpd="sng" algn="ctr">
                      <a:solidFill>
                        <a:srgbClr val="000000"/>
                      </a:solidFill>
                      <a:prstDash val="solid"/>
                      <a:round/>
                      <a:headEnd type="none" w="med" len="med"/>
                      <a:tailEnd type="none" w="med" len="med"/>
                    </a:lnR>
                    <a:lnT w="5105" cap="flat" cmpd="sng" algn="ctr">
                      <a:solidFill>
                        <a:srgbClr val="000000"/>
                      </a:solidFill>
                      <a:prstDash val="solid"/>
                      <a:round/>
                      <a:headEnd type="none" w="med" len="med"/>
                      <a:tailEnd type="none" w="med" len="med"/>
                    </a:lnT>
                    <a:lnB w="5105" cap="flat" cmpd="sng" algn="ctr">
                      <a:solidFill>
                        <a:srgbClr val="000000"/>
                      </a:solidFill>
                      <a:prstDash val="solid"/>
                      <a:round/>
                      <a:headEnd type="none" w="med" len="med"/>
                      <a:tailEnd type="none" w="med" len="med"/>
                    </a:lnB>
                    <a:solidFill>
                      <a:srgbClr val="FFFFFF"/>
                    </a:solidFill>
                  </a:tcPr>
                </a:tc>
                <a:tc>
                  <a:txBody>
                    <a:bodyPr/>
                    <a:lstStyle/>
                    <a:p>
                      <a:pPr marL="0" algn="ctr" defTabSz="914400" rtl="0" eaLnBrk="1" latinLnBrk="0" hangingPunct="1">
                        <a:lnSpc>
                          <a:spcPts val="2799"/>
                        </a:lnSpc>
                        <a:defRPr/>
                      </a:pPr>
                      <a:r>
                        <a:rPr lang="en-US" sz="1800" kern="1200" dirty="0" err="1">
                          <a:solidFill>
                            <a:srgbClr val="000000"/>
                          </a:solidFill>
                          <a:latin typeface="Montserrat"/>
                        </a:rPr>
                        <a:t>Cần</a:t>
                      </a:r>
                      <a:r>
                        <a:rPr lang="en-US" sz="1800" kern="1200" dirty="0">
                          <a:solidFill>
                            <a:srgbClr val="000000"/>
                          </a:solidFill>
                          <a:latin typeface="Montserrat"/>
                        </a:rPr>
                        <a:t> </a:t>
                      </a:r>
                      <a:r>
                        <a:rPr lang="en-US" sz="1800" kern="1200" dirty="0" err="1">
                          <a:solidFill>
                            <a:srgbClr val="000000"/>
                          </a:solidFill>
                          <a:latin typeface="Montserrat"/>
                        </a:rPr>
                        <a:t>hạ</a:t>
                      </a:r>
                      <a:r>
                        <a:rPr lang="en-US" sz="1800" kern="1200" dirty="0">
                          <a:solidFill>
                            <a:srgbClr val="000000"/>
                          </a:solidFill>
                          <a:latin typeface="Montserrat"/>
                        </a:rPr>
                        <a:t> </a:t>
                      </a:r>
                      <a:r>
                        <a:rPr lang="en-US" sz="1800" kern="1200" dirty="0" err="1">
                          <a:solidFill>
                            <a:srgbClr val="000000"/>
                          </a:solidFill>
                          <a:latin typeface="Montserrat"/>
                        </a:rPr>
                        <a:t>tầng</a:t>
                      </a:r>
                      <a:r>
                        <a:rPr lang="en-US" sz="1800" kern="1200" dirty="0">
                          <a:solidFill>
                            <a:srgbClr val="000000"/>
                          </a:solidFill>
                          <a:latin typeface="Montserrat"/>
                        </a:rPr>
                        <a:t> </a:t>
                      </a:r>
                      <a:r>
                        <a:rPr lang="en-US" sz="1800" kern="1200" dirty="0" err="1">
                          <a:solidFill>
                            <a:srgbClr val="000000"/>
                          </a:solidFill>
                          <a:latin typeface="Montserrat"/>
                        </a:rPr>
                        <a:t>mạnh</a:t>
                      </a:r>
                      <a:endParaRPr lang="en-US" sz="1800" kern="1200" dirty="0">
                        <a:solidFill>
                          <a:srgbClr val="000000"/>
                        </a:solidFill>
                        <a:latin typeface="Montserrat"/>
                      </a:endParaRPr>
                    </a:p>
                  </a:txBody>
                  <a:tcPr anchor="ctr">
                    <a:lnL w="5105" cap="flat" cmpd="sng" algn="ctr">
                      <a:solidFill>
                        <a:srgbClr val="000000"/>
                      </a:solidFill>
                      <a:prstDash val="solid"/>
                      <a:round/>
                      <a:headEnd type="none" w="med" len="med"/>
                      <a:tailEnd type="none" w="med" len="med"/>
                    </a:lnL>
                    <a:lnR w="5105" cap="flat" cmpd="sng" algn="ctr">
                      <a:solidFill>
                        <a:srgbClr val="000000"/>
                      </a:solidFill>
                      <a:prstDash val="solid"/>
                      <a:round/>
                      <a:headEnd type="none" w="med" len="med"/>
                      <a:tailEnd type="none" w="med" len="med"/>
                    </a:lnR>
                    <a:lnT w="5105" cap="flat" cmpd="sng" algn="ctr">
                      <a:solidFill>
                        <a:srgbClr val="000000"/>
                      </a:solidFill>
                      <a:prstDash val="solid"/>
                      <a:round/>
                      <a:headEnd type="none" w="med" len="med"/>
                      <a:tailEnd type="none" w="med" len="med"/>
                    </a:lnT>
                    <a:lnB w="510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16484975"/>
                  </a:ext>
                </a:extLst>
              </a:tr>
            </a:tbl>
          </a:graphicData>
        </a:graphic>
      </p:graphicFrame>
      <p:sp>
        <p:nvSpPr>
          <p:cNvPr id="55" name="Rectangle 1">
            <a:extLst>
              <a:ext uri="{FF2B5EF4-FFF2-40B4-BE49-F238E27FC236}">
                <a16:creationId xmlns:a16="http://schemas.microsoft.com/office/drawing/2014/main" id="{2F30E02C-5A1F-A70B-6497-536630F3DECF}"/>
              </a:ext>
            </a:extLst>
          </p:cNvPr>
          <p:cNvSpPr>
            <a:spLocks noChangeArrowheads="1"/>
          </p:cNvSpPr>
          <p:nvPr/>
        </p:nvSpPr>
        <p:spPr bwMode="auto">
          <a:xfrm>
            <a:off x="457200" y="299402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13775374" y="-2426275"/>
            <a:ext cx="6967851" cy="6967851"/>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865"/>
            </a:solidFill>
          </p:spPr>
        </p:sp>
      </p:grpSp>
      <p:sp>
        <p:nvSpPr>
          <p:cNvPr id="4" name="AutoShape 4"/>
          <p:cNvSpPr/>
          <p:nvPr/>
        </p:nvSpPr>
        <p:spPr>
          <a:xfrm>
            <a:off x="-403453" y="774364"/>
            <a:ext cx="14749848" cy="0"/>
          </a:xfrm>
          <a:prstGeom prst="line">
            <a:avLst/>
          </a:prstGeom>
          <a:ln w="38100" cap="flat">
            <a:solidFill>
              <a:srgbClr val="190D9B"/>
            </a:solidFill>
            <a:prstDash val="solid"/>
            <a:headEnd type="none" w="sm" len="sm"/>
            <a:tailEnd type="none" w="sm" len="sm"/>
          </a:ln>
        </p:spPr>
      </p:sp>
      <p:sp>
        <p:nvSpPr>
          <p:cNvPr id="5" name="AutoShape 5"/>
          <p:cNvSpPr/>
          <p:nvPr/>
        </p:nvSpPr>
        <p:spPr>
          <a:xfrm flipV="1">
            <a:off x="807784" y="9545419"/>
            <a:ext cx="16672431" cy="0"/>
          </a:xfrm>
          <a:prstGeom prst="line">
            <a:avLst/>
          </a:prstGeom>
          <a:ln w="38100" cap="flat">
            <a:solidFill>
              <a:srgbClr val="190D9B"/>
            </a:solidFill>
            <a:prstDash val="solid"/>
            <a:headEnd type="none" w="sm" len="sm"/>
            <a:tailEnd type="none" w="sm" len="sm"/>
          </a:ln>
        </p:spPr>
      </p:sp>
      <p:grpSp>
        <p:nvGrpSpPr>
          <p:cNvPr id="6" name="Group 6"/>
          <p:cNvGrpSpPr/>
          <p:nvPr/>
        </p:nvGrpSpPr>
        <p:grpSpPr>
          <a:xfrm>
            <a:off x="807784" y="9678769"/>
            <a:ext cx="4928476" cy="530458"/>
            <a:chOff x="0" y="0"/>
            <a:chExt cx="1298035" cy="139709"/>
          </a:xfrm>
        </p:grpSpPr>
        <p:sp>
          <p:nvSpPr>
            <p:cNvPr id="7" name="Freeform 7"/>
            <p:cNvSpPr/>
            <p:nvPr/>
          </p:nvSpPr>
          <p:spPr>
            <a:xfrm>
              <a:off x="0" y="0"/>
              <a:ext cx="1298035" cy="139709"/>
            </a:xfrm>
            <a:custGeom>
              <a:avLst/>
              <a:gdLst/>
              <a:ahLst/>
              <a:cxnLst/>
              <a:rect l="l" t="t" r="r" b="b"/>
              <a:pathLst>
                <a:path w="1298035" h="139709">
                  <a:moveTo>
                    <a:pt x="69855" y="0"/>
                  </a:moveTo>
                  <a:lnTo>
                    <a:pt x="1228180" y="0"/>
                  </a:lnTo>
                  <a:cubicBezTo>
                    <a:pt x="1246707" y="0"/>
                    <a:pt x="1264474" y="7360"/>
                    <a:pt x="1277575" y="20460"/>
                  </a:cubicBezTo>
                  <a:cubicBezTo>
                    <a:pt x="1290675" y="33560"/>
                    <a:pt x="1298035" y="51328"/>
                    <a:pt x="1298035" y="69855"/>
                  </a:cubicBezTo>
                  <a:lnTo>
                    <a:pt x="1298035" y="69855"/>
                  </a:lnTo>
                  <a:cubicBezTo>
                    <a:pt x="1298035" y="88381"/>
                    <a:pt x="1290675" y="106149"/>
                    <a:pt x="1277575" y="119249"/>
                  </a:cubicBezTo>
                  <a:cubicBezTo>
                    <a:pt x="1264474" y="132350"/>
                    <a:pt x="1246707" y="139709"/>
                    <a:pt x="1228180"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alpha val="29804"/>
              </a:srgbClr>
            </a:solidFill>
          </p:spPr>
        </p:sp>
        <p:sp>
          <p:nvSpPr>
            <p:cNvPr id="8" name="TextBox 8"/>
            <p:cNvSpPr txBox="1"/>
            <p:nvPr/>
          </p:nvSpPr>
          <p:spPr>
            <a:xfrm>
              <a:off x="0" y="-38100"/>
              <a:ext cx="1298035" cy="177809"/>
            </a:xfrm>
            <a:prstGeom prst="rect">
              <a:avLst/>
            </a:prstGeom>
          </p:spPr>
          <p:txBody>
            <a:bodyPr lIns="50800" tIns="50800" rIns="50800" bIns="50800" rtlCol="0" anchor="ctr"/>
            <a:lstStyle/>
            <a:p>
              <a:pPr algn="ctr">
                <a:lnSpc>
                  <a:spcPts val="2800"/>
                </a:lnSpc>
              </a:pPr>
              <a:r>
                <a:rPr lang="en-US" sz="2000" b="1" spc="-20">
                  <a:solidFill>
                    <a:srgbClr val="FFFFFF">
                      <a:alpha val="29804"/>
                    </a:srgbClr>
                  </a:solidFill>
                  <a:latin typeface="Montserrat Bold"/>
                  <a:ea typeface="Montserrat Bold"/>
                  <a:cs typeface="Montserrat Bold"/>
                  <a:sym typeface="Montserrat Bold"/>
                </a:rPr>
                <a:t>BUSINESS UNDERSTANDING</a:t>
              </a:r>
            </a:p>
          </p:txBody>
        </p:sp>
      </p:grpSp>
      <p:grpSp>
        <p:nvGrpSpPr>
          <p:cNvPr id="9" name="Group 9"/>
          <p:cNvGrpSpPr/>
          <p:nvPr/>
        </p:nvGrpSpPr>
        <p:grpSpPr>
          <a:xfrm>
            <a:off x="12552008" y="9678769"/>
            <a:ext cx="4928207" cy="530458"/>
            <a:chOff x="0" y="0"/>
            <a:chExt cx="1297964" cy="139709"/>
          </a:xfrm>
        </p:grpSpPr>
        <p:sp>
          <p:nvSpPr>
            <p:cNvPr id="10" name="Freeform 10"/>
            <p:cNvSpPr/>
            <p:nvPr/>
          </p:nvSpPr>
          <p:spPr>
            <a:xfrm>
              <a:off x="0" y="0"/>
              <a:ext cx="1297964" cy="139709"/>
            </a:xfrm>
            <a:custGeom>
              <a:avLst/>
              <a:gdLst/>
              <a:ahLst/>
              <a:cxnLst/>
              <a:rect l="l" t="t" r="r" b="b"/>
              <a:pathLst>
                <a:path w="1297964" h="139709">
                  <a:moveTo>
                    <a:pt x="69855" y="0"/>
                  </a:moveTo>
                  <a:lnTo>
                    <a:pt x="1228110" y="0"/>
                  </a:lnTo>
                  <a:cubicBezTo>
                    <a:pt x="1246636" y="0"/>
                    <a:pt x="1264404" y="7360"/>
                    <a:pt x="1277504" y="20460"/>
                  </a:cubicBezTo>
                  <a:cubicBezTo>
                    <a:pt x="1290604" y="33560"/>
                    <a:pt x="1297964" y="51328"/>
                    <a:pt x="1297964" y="69855"/>
                  </a:cubicBezTo>
                  <a:lnTo>
                    <a:pt x="1297964" y="69855"/>
                  </a:lnTo>
                  <a:cubicBezTo>
                    <a:pt x="1297964" y="88381"/>
                    <a:pt x="1290604" y="106149"/>
                    <a:pt x="1277504" y="119249"/>
                  </a:cubicBezTo>
                  <a:cubicBezTo>
                    <a:pt x="1264404" y="132350"/>
                    <a:pt x="1246636" y="139709"/>
                    <a:pt x="1228110"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solidFill>
          </p:spPr>
        </p:sp>
        <p:sp>
          <p:nvSpPr>
            <p:cNvPr id="11" name="TextBox 11"/>
            <p:cNvSpPr txBox="1"/>
            <p:nvPr/>
          </p:nvSpPr>
          <p:spPr>
            <a:xfrm>
              <a:off x="0" y="-38100"/>
              <a:ext cx="1297964" cy="177809"/>
            </a:xfrm>
            <a:prstGeom prst="rect">
              <a:avLst/>
            </a:prstGeom>
          </p:spPr>
          <p:txBody>
            <a:bodyPr lIns="50800" tIns="50800" rIns="50800" bIns="50800" rtlCol="0" anchor="ctr"/>
            <a:lstStyle/>
            <a:p>
              <a:pPr algn="ctr">
                <a:lnSpc>
                  <a:spcPts val="2800"/>
                </a:lnSpc>
              </a:pPr>
              <a:r>
                <a:rPr lang="en-US" sz="2000" b="1" spc="-20">
                  <a:solidFill>
                    <a:srgbClr val="FFFFFF"/>
                  </a:solidFill>
                  <a:latin typeface="Montserrat Bold"/>
                  <a:ea typeface="Montserrat Bold"/>
                  <a:cs typeface="Montserrat Bold"/>
                  <a:sym typeface="Montserrat Bold"/>
                </a:rPr>
                <a:t>MODELING AND EVALUATION</a:t>
              </a:r>
            </a:p>
          </p:txBody>
        </p:sp>
      </p:grpSp>
      <p:grpSp>
        <p:nvGrpSpPr>
          <p:cNvPr id="12" name="Group 12"/>
          <p:cNvGrpSpPr/>
          <p:nvPr/>
        </p:nvGrpSpPr>
        <p:grpSpPr>
          <a:xfrm>
            <a:off x="6644145" y="9678769"/>
            <a:ext cx="4999978" cy="530458"/>
            <a:chOff x="0" y="0"/>
            <a:chExt cx="1316867" cy="139709"/>
          </a:xfrm>
        </p:grpSpPr>
        <p:sp>
          <p:nvSpPr>
            <p:cNvPr id="13" name="Freeform 13"/>
            <p:cNvSpPr/>
            <p:nvPr/>
          </p:nvSpPr>
          <p:spPr>
            <a:xfrm>
              <a:off x="0" y="0"/>
              <a:ext cx="1316867" cy="139709"/>
            </a:xfrm>
            <a:custGeom>
              <a:avLst/>
              <a:gdLst/>
              <a:ahLst/>
              <a:cxnLst/>
              <a:rect l="l" t="t" r="r" b="b"/>
              <a:pathLst>
                <a:path w="1316867" h="139709">
                  <a:moveTo>
                    <a:pt x="69855" y="0"/>
                  </a:moveTo>
                  <a:lnTo>
                    <a:pt x="1247012" y="0"/>
                  </a:lnTo>
                  <a:cubicBezTo>
                    <a:pt x="1265539" y="0"/>
                    <a:pt x="1283306" y="7360"/>
                    <a:pt x="1296407" y="20460"/>
                  </a:cubicBezTo>
                  <a:cubicBezTo>
                    <a:pt x="1309507" y="33560"/>
                    <a:pt x="1316867" y="51328"/>
                    <a:pt x="1316867" y="69855"/>
                  </a:cubicBezTo>
                  <a:lnTo>
                    <a:pt x="1316867" y="69855"/>
                  </a:lnTo>
                  <a:cubicBezTo>
                    <a:pt x="1316867" y="88381"/>
                    <a:pt x="1309507" y="106149"/>
                    <a:pt x="1296407" y="119249"/>
                  </a:cubicBezTo>
                  <a:cubicBezTo>
                    <a:pt x="1283306" y="132350"/>
                    <a:pt x="1265539" y="139709"/>
                    <a:pt x="1247012"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alpha val="29804"/>
              </a:srgbClr>
            </a:solidFill>
          </p:spPr>
        </p:sp>
        <p:sp>
          <p:nvSpPr>
            <p:cNvPr id="14" name="TextBox 14"/>
            <p:cNvSpPr txBox="1"/>
            <p:nvPr/>
          </p:nvSpPr>
          <p:spPr>
            <a:xfrm>
              <a:off x="0" y="-38100"/>
              <a:ext cx="1316867" cy="177809"/>
            </a:xfrm>
            <a:prstGeom prst="rect">
              <a:avLst/>
            </a:prstGeom>
          </p:spPr>
          <p:txBody>
            <a:bodyPr lIns="50800" tIns="50800" rIns="50800" bIns="50800" rtlCol="0" anchor="ctr"/>
            <a:lstStyle/>
            <a:p>
              <a:pPr algn="ctr">
                <a:lnSpc>
                  <a:spcPts val="2800"/>
                </a:lnSpc>
              </a:pPr>
              <a:r>
                <a:rPr lang="en-US" sz="2000" b="1" spc="-20">
                  <a:solidFill>
                    <a:srgbClr val="FFFFFF">
                      <a:alpha val="29804"/>
                    </a:srgbClr>
                  </a:solidFill>
                  <a:latin typeface="Montserrat Bold"/>
                  <a:ea typeface="Montserrat Bold"/>
                  <a:cs typeface="Montserrat Bold"/>
                  <a:sym typeface="Montserrat Bold"/>
                </a:rPr>
                <a:t>DATA PREPARATION</a:t>
              </a:r>
            </a:p>
          </p:txBody>
        </p:sp>
      </p:grpSp>
      <p:grpSp>
        <p:nvGrpSpPr>
          <p:cNvPr id="15" name="Group 15"/>
          <p:cNvGrpSpPr/>
          <p:nvPr/>
        </p:nvGrpSpPr>
        <p:grpSpPr>
          <a:xfrm>
            <a:off x="2195172" y="1028700"/>
            <a:ext cx="4838725" cy="763038"/>
            <a:chOff x="0" y="0"/>
            <a:chExt cx="1274397" cy="200965"/>
          </a:xfrm>
        </p:grpSpPr>
        <p:sp>
          <p:nvSpPr>
            <p:cNvPr id="16" name="Freeform 16"/>
            <p:cNvSpPr/>
            <p:nvPr/>
          </p:nvSpPr>
          <p:spPr>
            <a:xfrm>
              <a:off x="0" y="0"/>
              <a:ext cx="1274397" cy="200965"/>
            </a:xfrm>
            <a:custGeom>
              <a:avLst/>
              <a:gdLst/>
              <a:ahLst/>
              <a:cxnLst/>
              <a:rect l="l" t="t" r="r" b="b"/>
              <a:pathLst>
                <a:path w="1274397" h="200965">
                  <a:moveTo>
                    <a:pt x="81600" y="0"/>
                  </a:moveTo>
                  <a:lnTo>
                    <a:pt x="1192797" y="0"/>
                  </a:lnTo>
                  <a:cubicBezTo>
                    <a:pt x="1214439" y="0"/>
                    <a:pt x="1235194" y="8597"/>
                    <a:pt x="1250497" y="23900"/>
                  </a:cubicBezTo>
                  <a:cubicBezTo>
                    <a:pt x="1265800" y="39203"/>
                    <a:pt x="1274397" y="59958"/>
                    <a:pt x="1274397" y="81600"/>
                  </a:cubicBezTo>
                  <a:lnTo>
                    <a:pt x="1274397" y="119365"/>
                  </a:lnTo>
                  <a:cubicBezTo>
                    <a:pt x="1274397" y="164431"/>
                    <a:pt x="1237863" y="200965"/>
                    <a:pt x="1192797" y="200965"/>
                  </a:cubicBezTo>
                  <a:lnTo>
                    <a:pt x="81600" y="200965"/>
                  </a:lnTo>
                  <a:cubicBezTo>
                    <a:pt x="59958" y="200965"/>
                    <a:pt x="39203" y="192368"/>
                    <a:pt x="23900" y="177065"/>
                  </a:cubicBezTo>
                  <a:cubicBezTo>
                    <a:pt x="8597" y="161762"/>
                    <a:pt x="0" y="141007"/>
                    <a:pt x="0" y="119365"/>
                  </a:cubicBezTo>
                  <a:lnTo>
                    <a:pt x="0" y="81600"/>
                  </a:lnTo>
                  <a:cubicBezTo>
                    <a:pt x="0" y="36533"/>
                    <a:pt x="36533" y="0"/>
                    <a:pt x="81600" y="0"/>
                  </a:cubicBezTo>
                  <a:close/>
                </a:path>
              </a:pathLst>
            </a:custGeom>
            <a:solidFill>
              <a:srgbClr val="190D9B"/>
            </a:solidFill>
          </p:spPr>
        </p:sp>
        <p:sp>
          <p:nvSpPr>
            <p:cNvPr id="17" name="TextBox 17"/>
            <p:cNvSpPr txBox="1"/>
            <p:nvPr/>
          </p:nvSpPr>
          <p:spPr>
            <a:xfrm>
              <a:off x="0" y="-38100"/>
              <a:ext cx="1274397" cy="239065"/>
            </a:xfrm>
            <a:prstGeom prst="rect">
              <a:avLst/>
            </a:prstGeom>
          </p:spPr>
          <p:txBody>
            <a:bodyPr lIns="50800" tIns="50800" rIns="50800" bIns="50800" rtlCol="0" anchor="ctr"/>
            <a:lstStyle/>
            <a:p>
              <a:pPr algn="ctr">
                <a:lnSpc>
                  <a:spcPts val="2800"/>
                </a:lnSpc>
              </a:pPr>
              <a:r>
                <a:rPr lang="en-US" sz="2000" b="1" spc="-20">
                  <a:solidFill>
                    <a:srgbClr val="FFFFFF"/>
                  </a:solidFill>
                  <a:latin typeface="Montserrat Bold"/>
                  <a:ea typeface="Montserrat Bold"/>
                  <a:cs typeface="Montserrat Bold"/>
                  <a:sym typeface="Montserrat Bold"/>
                </a:rPr>
                <a:t>HẠN CHẾ</a:t>
              </a:r>
            </a:p>
          </p:txBody>
        </p:sp>
      </p:grpSp>
      <p:grpSp>
        <p:nvGrpSpPr>
          <p:cNvPr id="18" name="Group 18"/>
          <p:cNvGrpSpPr/>
          <p:nvPr/>
        </p:nvGrpSpPr>
        <p:grpSpPr>
          <a:xfrm>
            <a:off x="2195172" y="4160058"/>
            <a:ext cx="4838725" cy="763038"/>
            <a:chOff x="0" y="0"/>
            <a:chExt cx="1274397" cy="200965"/>
          </a:xfrm>
        </p:grpSpPr>
        <p:sp>
          <p:nvSpPr>
            <p:cNvPr id="19" name="Freeform 19"/>
            <p:cNvSpPr/>
            <p:nvPr/>
          </p:nvSpPr>
          <p:spPr>
            <a:xfrm>
              <a:off x="0" y="0"/>
              <a:ext cx="1274397" cy="200965"/>
            </a:xfrm>
            <a:custGeom>
              <a:avLst/>
              <a:gdLst/>
              <a:ahLst/>
              <a:cxnLst/>
              <a:rect l="l" t="t" r="r" b="b"/>
              <a:pathLst>
                <a:path w="1274397" h="200965">
                  <a:moveTo>
                    <a:pt x="81600" y="0"/>
                  </a:moveTo>
                  <a:lnTo>
                    <a:pt x="1192797" y="0"/>
                  </a:lnTo>
                  <a:cubicBezTo>
                    <a:pt x="1214439" y="0"/>
                    <a:pt x="1235194" y="8597"/>
                    <a:pt x="1250497" y="23900"/>
                  </a:cubicBezTo>
                  <a:cubicBezTo>
                    <a:pt x="1265800" y="39203"/>
                    <a:pt x="1274397" y="59958"/>
                    <a:pt x="1274397" y="81600"/>
                  </a:cubicBezTo>
                  <a:lnTo>
                    <a:pt x="1274397" y="119365"/>
                  </a:lnTo>
                  <a:cubicBezTo>
                    <a:pt x="1274397" y="164431"/>
                    <a:pt x="1237863" y="200965"/>
                    <a:pt x="1192797" y="200965"/>
                  </a:cubicBezTo>
                  <a:lnTo>
                    <a:pt x="81600" y="200965"/>
                  </a:lnTo>
                  <a:cubicBezTo>
                    <a:pt x="59958" y="200965"/>
                    <a:pt x="39203" y="192368"/>
                    <a:pt x="23900" y="177065"/>
                  </a:cubicBezTo>
                  <a:cubicBezTo>
                    <a:pt x="8597" y="161762"/>
                    <a:pt x="0" y="141007"/>
                    <a:pt x="0" y="119365"/>
                  </a:cubicBezTo>
                  <a:lnTo>
                    <a:pt x="0" y="81600"/>
                  </a:lnTo>
                  <a:cubicBezTo>
                    <a:pt x="0" y="36533"/>
                    <a:pt x="36533" y="0"/>
                    <a:pt x="81600" y="0"/>
                  </a:cubicBezTo>
                  <a:close/>
                </a:path>
              </a:pathLst>
            </a:custGeom>
            <a:solidFill>
              <a:srgbClr val="190D9B"/>
            </a:solidFill>
          </p:spPr>
        </p:sp>
        <p:sp>
          <p:nvSpPr>
            <p:cNvPr id="20" name="TextBox 20"/>
            <p:cNvSpPr txBox="1"/>
            <p:nvPr/>
          </p:nvSpPr>
          <p:spPr>
            <a:xfrm>
              <a:off x="0" y="-38100"/>
              <a:ext cx="1274397" cy="239065"/>
            </a:xfrm>
            <a:prstGeom prst="rect">
              <a:avLst/>
            </a:prstGeom>
          </p:spPr>
          <p:txBody>
            <a:bodyPr lIns="50800" tIns="50800" rIns="50800" bIns="50800" rtlCol="0" anchor="ctr"/>
            <a:lstStyle/>
            <a:p>
              <a:pPr algn="ctr">
                <a:lnSpc>
                  <a:spcPts val="2800"/>
                </a:lnSpc>
              </a:pPr>
              <a:r>
                <a:rPr lang="en-US" sz="2000" b="1" spc="-20">
                  <a:solidFill>
                    <a:srgbClr val="FFFFFF"/>
                  </a:solidFill>
                  <a:latin typeface="Montserrat Bold"/>
                  <a:ea typeface="Montserrat Bold"/>
                  <a:cs typeface="Montserrat Bold"/>
                  <a:sym typeface="Montserrat Bold"/>
                </a:rPr>
                <a:t>ĐỀ XUẤT CẢI TIẾN</a:t>
              </a:r>
            </a:p>
          </p:txBody>
        </p:sp>
      </p:grpSp>
      <p:grpSp>
        <p:nvGrpSpPr>
          <p:cNvPr id="21" name="Group 21"/>
          <p:cNvGrpSpPr/>
          <p:nvPr/>
        </p:nvGrpSpPr>
        <p:grpSpPr>
          <a:xfrm>
            <a:off x="10230122" y="971550"/>
            <a:ext cx="4838725" cy="763038"/>
            <a:chOff x="0" y="0"/>
            <a:chExt cx="1274397" cy="200965"/>
          </a:xfrm>
        </p:grpSpPr>
        <p:sp>
          <p:nvSpPr>
            <p:cNvPr id="22" name="Freeform 22"/>
            <p:cNvSpPr/>
            <p:nvPr/>
          </p:nvSpPr>
          <p:spPr>
            <a:xfrm>
              <a:off x="0" y="0"/>
              <a:ext cx="1274397" cy="200965"/>
            </a:xfrm>
            <a:custGeom>
              <a:avLst/>
              <a:gdLst/>
              <a:ahLst/>
              <a:cxnLst/>
              <a:rect l="l" t="t" r="r" b="b"/>
              <a:pathLst>
                <a:path w="1274397" h="200965">
                  <a:moveTo>
                    <a:pt x="81600" y="0"/>
                  </a:moveTo>
                  <a:lnTo>
                    <a:pt x="1192797" y="0"/>
                  </a:lnTo>
                  <a:cubicBezTo>
                    <a:pt x="1214439" y="0"/>
                    <a:pt x="1235194" y="8597"/>
                    <a:pt x="1250497" y="23900"/>
                  </a:cubicBezTo>
                  <a:cubicBezTo>
                    <a:pt x="1265800" y="39203"/>
                    <a:pt x="1274397" y="59958"/>
                    <a:pt x="1274397" y="81600"/>
                  </a:cubicBezTo>
                  <a:lnTo>
                    <a:pt x="1274397" y="119365"/>
                  </a:lnTo>
                  <a:cubicBezTo>
                    <a:pt x="1274397" y="164431"/>
                    <a:pt x="1237863" y="200965"/>
                    <a:pt x="1192797" y="200965"/>
                  </a:cubicBezTo>
                  <a:lnTo>
                    <a:pt x="81600" y="200965"/>
                  </a:lnTo>
                  <a:cubicBezTo>
                    <a:pt x="59958" y="200965"/>
                    <a:pt x="39203" y="192368"/>
                    <a:pt x="23900" y="177065"/>
                  </a:cubicBezTo>
                  <a:cubicBezTo>
                    <a:pt x="8597" y="161762"/>
                    <a:pt x="0" y="141007"/>
                    <a:pt x="0" y="119365"/>
                  </a:cubicBezTo>
                  <a:lnTo>
                    <a:pt x="0" y="81600"/>
                  </a:lnTo>
                  <a:cubicBezTo>
                    <a:pt x="0" y="36533"/>
                    <a:pt x="36533" y="0"/>
                    <a:pt x="81600" y="0"/>
                  </a:cubicBezTo>
                  <a:close/>
                </a:path>
              </a:pathLst>
            </a:custGeom>
            <a:solidFill>
              <a:srgbClr val="190D9B"/>
            </a:solidFill>
          </p:spPr>
        </p:sp>
        <p:sp>
          <p:nvSpPr>
            <p:cNvPr id="23" name="TextBox 23"/>
            <p:cNvSpPr txBox="1"/>
            <p:nvPr/>
          </p:nvSpPr>
          <p:spPr>
            <a:xfrm>
              <a:off x="0" y="-38100"/>
              <a:ext cx="1274397" cy="239065"/>
            </a:xfrm>
            <a:prstGeom prst="rect">
              <a:avLst/>
            </a:prstGeom>
          </p:spPr>
          <p:txBody>
            <a:bodyPr lIns="50800" tIns="50800" rIns="50800" bIns="50800" rtlCol="0" anchor="ctr"/>
            <a:lstStyle/>
            <a:p>
              <a:pPr algn="ctr">
                <a:lnSpc>
                  <a:spcPts val="2800"/>
                </a:lnSpc>
              </a:pPr>
              <a:r>
                <a:rPr lang="en-US" sz="2000" b="1" spc="-20">
                  <a:solidFill>
                    <a:srgbClr val="FFFFFF"/>
                  </a:solidFill>
                  <a:latin typeface="Montserrat Bold"/>
                  <a:ea typeface="Montserrat Bold"/>
                  <a:cs typeface="Montserrat Bold"/>
                  <a:sym typeface="Montserrat Bold"/>
                </a:rPr>
                <a:t>TIỀM NĂNG PHÁT TRIỂN</a:t>
              </a:r>
            </a:p>
          </p:txBody>
        </p:sp>
      </p:grpSp>
      <p:grpSp>
        <p:nvGrpSpPr>
          <p:cNvPr id="24" name="Group 24"/>
          <p:cNvGrpSpPr/>
          <p:nvPr/>
        </p:nvGrpSpPr>
        <p:grpSpPr>
          <a:xfrm>
            <a:off x="959736" y="1834545"/>
            <a:ext cx="7066986" cy="2037977"/>
            <a:chOff x="0" y="-38100"/>
            <a:chExt cx="1861264" cy="536751"/>
          </a:xfrm>
        </p:grpSpPr>
        <p:sp>
          <p:nvSpPr>
            <p:cNvPr id="25" name="Freeform 25"/>
            <p:cNvSpPr/>
            <p:nvPr/>
          </p:nvSpPr>
          <p:spPr>
            <a:xfrm>
              <a:off x="63898" y="0"/>
              <a:ext cx="1797366" cy="498651"/>
            </a:xfrm>
            <a:custGeom>
              <a:avLst/>
              <a:gdLst/>
              <a:ahLst/>
              <a:cxnLst/>
              <a:rect l="l" t="t" r="r" b="b"/>
              <a:pathLst>
                <a:path w="1797366" h="498651">
                  <a:moveTo>
                    <a:pt x="57857" y="0"/>
                  </a:moveTo>
                  <a:lnTo>
                    <a:pt x="1739509" y="0"/>
                  </a:lnTo>
                  <a:cubicBezTo>
                    <a:pt x="1754854" y="0"/>
                    <a:pt x="1769570" y="6096"/>
                    <a:pt x="1780420" y="16946"/>
                  </a:cubicBezTo>
                  <a:cubicBezTo>
                    <a:pt x="1791270" y="27796"/>
                    <a:pt x="1797366" y="42512"/>
                    <a:pt x="1797366" y="57857"/>
                  </a:cubicBezTo>
                  <a:lnTo>
                    <a:pt x="1797366" y="440794"/>
                  </a:lnTo>
                  <a:cubicBezTo>
                    <a:pt x="1797366" y="456139"/>
                    <a:pt x="1791270" y="470855"/>
                    <a:pt x="1780420" y="481705"/>
                  </a:cubicBezTo>
                  <a:cubicBezTo>
                    <a:pt x="1769570" y="492555"/>
                    <a:pt x="1754854" y="498651"/>
                    <a:pt x="1739509" y="498651"/>
                  </a:cubicBezTo>
                  <a:lnTo>
                    <a:pt x="57857" y="498651"/>
                  </a:lnTo>
                  <a:cubicBezTo>
                    <a:pt x="42512" y="498651"/>
                    <a:pt x="27796" y="492555"/>
                    <a:pt x="16946" y="481705"/>
                  </a:cubicBezTo>
                  <a:cubicBezTo>
                    <a:pt x="6096" y="470855"/>
                    <a:pt x="0" y="456139"/>
                    <a:pt x="0" y="440794"/>
                  </a:cubicBezTo>
                  <a:lnTo>
                    <a:pt x="0" y="57857"/>
                  </a:lnTo>
                  <a:cubicBezTo>
                    <a:pt x="0" y="42512"/>
                    <a:pt x="6096" y="27796"/>
                    <a:pt x="16946" y="16946"/>
                  </a:cubicBezTo>
                  <a:cubicBezTo>
                    <a:pt x="27796" y="6096"/>
                    <a:pt x="42512" y="0"/>
                    <a:pt x="57857" y="0"/>
                  </a:cubicBezTo>
                  <a:close/>
                </a:path>
              </a:pathLst>
            </a:custGeom>
            <a:solidFill>
              <a:srgbClr val="FFFFFF"/>
            </a:solidFill>
            <a:ln w="28575" cap="rnd">
              <a:solidFill>
                <a:srgbClr val="000000"/>
              </a:solidFill>
              <a:prstDash val="lgDash"/>
              <a:round/>
            </a:ln>
          </p:spPr>
        </p:sp>
        <p:sp>
          <p:nvSpPr>
            <p:cNvPr id="26" name="TextBox 26"/>
            <p:cNvSpPr txBox="1"/>
            <p:nvPr/>
          </p:nvSpPr>
          <p:spPr>
            <a:xfrm>
              <a:off x="0" y="-38100"/>
              <a:ext cx="1850799" cy="536751"/>
            </a:xfrm>
            <a:prstGeom prst="rect">
              <a:avLst/>
            </a:prstGeom>
          </p:spPr>
          <p:txBody>
            <a:bodyPr lIns="254000" tIns="254000" rIns="254000" bIns="254000" rtlCol="0" anchor="ctr"/>
            <a:lstStyle/>
            <a:p>
              <a:pPr marL="431801" lvl="1" indent="-215900" algn="just">
                <a:lnSpc>
                  <a:spcPts val="2800"/>
                </a:lnSpc>
                <a:buFont typeface="Arial"/>
                <a:buChar char="•"/>
              </a:pPr>
              <a:r>
                <a:rPr lang="en-US" sz="2000" spc="-20" dirty="0" err="1">
                  <a:solidFill>
                    <a:srgbClr val="000000"/>
                  </a:solidFill>
                  <a:latin typeface="Montserrat Medium"/>
                  <a:ea typeface="Montserrat Medium"/>
                  <a:cs typeface="Montserrat Medium"/>
                  <a:sym typeface="Montserrat Medium"/>
                </a:rPr>
                <a:t>Thiếu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dữ</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liệu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chất</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lượng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cao</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thiếu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dữ</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liệu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cảm</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xúc</a:t>
              </a:r>
              <a:r>
                <a:rPr lang="en-US" sz="2000" spc="-20" dirty="0">
                  <a:solidFill>
                    <a:srgbClr val="000000"/>
                  </a:solidFill>
                  <a:latin typeface="Montserrat Medium"/>
                  <a:ea typeface="Montserrat Medium"/>
                  <a:cs typeface="Montserrat Medium"/>
                  <a:sym typeface="Montserrat Medium"/>
                </a:rPr>
                <a:t> NĐT, </a:t>
              </a:r>
              <a:r>
                <a:rPr lang="en-US" sz="2000" spc="-20" dirty="0" err="1">
                  <a:solidFill>
                    <a:srgbClr val="000000"/>
                  </a:solidFill>
                  <a:latin typeface="Montserrat Medium"/>
                  <a:ea typeface="Montserrat Medium"/>
                  <a:cs typeface="Montserrat Medium"/>
                  <a:sym typeface="Montserrat Medium"/>
                </a:rPr>
                <a:t>khó</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xác</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định</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nhân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quả</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từ</a:t>
              </a:r>
              <a:r>
                <a:rPr lang="en-US" sz="2000" spc="-20" dirty="0">
                  <a:solidFill>
                    <a:srgbClr val="000000"/>
                  </a:solidFill>
                  <a:latin typeface="Montserrat Medium"/>
                  <a:ea typeface="Montserrat Medium"/>
                  <a:cs typeface="Montserrat Medium"/>
                  <a:sym typeface="Montserrat Medium"/>
                </a:rPr>
                <a:t> tin </a:t>
              </a:r>
              <a:r>
                <a:rPr lang="en-US" sz="2000" spc="-20" dirty="0" err="1">
                  <a:solidFill>
                    <a:srgbClr val="000000"/>
                  </a:solidFill>
                  <a:latin typeface="Montserrat Medium"/>
                  <a:ea typeface="Montserrat Medium"/>
                  <a:cs typeface="Montserrat Medium"/>
                  <a:sym typeface="Montserrat Medium"/>
                </a:rPr>
                <a:t>tức</a:t>
              </a:r>
              <a:endParaRPr lang="en-US" sz="2000" spc="-20" dirty="0">
                <a:solidFill>
                  <a:srgbClr val="000000"/>
                </a:solidFill>
                <a:latin typeface="Montserrat Medium"/>
                <a:ea typeface="Montserrat Medium"/>
                <a:cs typeface="Montserrat Medium"/>
                <a:sym typeface="Montserrat Medium"/>
              </a:endParaRPr>
            </a:p>
            <a:p>
              <a:pPr marL="431801" lvl="1" indent="-215900" algn="just">
                <a:lnSpc>
                  <a:spcPts val="2800"/>
                </a:lnSpc>
                <a:buFont typeface="Arial"/>
                <a:buChar char="•"/>
              </a:pPr>
              <a:r>
                <a:rPr lang="en-US" sz="2000" spc="-20" dirty="0">
                  <a:solidFill>
                    <a:srgbClr val="000000"/>
                  </a:solidFill>
                  <a:latin typeface="Montserrat Medium"/>
                  <a:ea typeface="Montserrat Medium"/>
                  <a:cs typeface="Montserrat Medium"/>
                  <a:sym typeface="Montserrat Medium"/>
                </a:rPr>
                <a:t>LLM </a:t>
              </a:r>
              <a:r>
                <a:rPr lang="en-US" sz="2000" spc="-20" dirty="0" err="1">
                  <a:solidFill>
                    <a:srgbClr val="000000"/>
                  </a:solidFill>
                  <a:latin typeface="Montserrat Medium"/>
                  <a:ea typeface="Montserrat Medium"/>
                  <a:cs typeface="Montserrat Medium"/>
                  <a:sym typeface="Montserrat Medium"/>
                </a:rPr>
                <a:t>chưa</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hoàn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toàn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tối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ưu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cho</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tiếng</a:t>
              </a:r>
              <a:r>
                <a:rPr lang="en-US" sz="2000" spc="-20" dirty="0">
                  <a:solidFill>
                    <a:srgbClr val="000000"/>
                  </a:solidFill>
                  <a:latin typeface="Montserrat Medium"/>
                  <a:ea typeface="Montserrat Medium"/>
                  <a:cs typeface="Montserrat Medium"/>
                  <a:sym typeface="Montserrat Medium"/>
                </a:rPr>
                <a:t> Việt</a:t>
              </a:r>
            </a:p>
            <a:p>
              <a:pPr marL="431801" lvl="1" indent="-215900" algn="just">
                <a:lnSpc>
                  <a:spcPts val="2800"/>
                </a:lnSpc>
                <a:buFont typeface="Arial"/>
                <a:buChar char="•"/>
              </a:pPr>
              <a:r>
                <a:rPr lang="en-US" sz="2000" spc="-20" dirty="0" err="1">
                  <a:solidFill>
                    <a:srgbClr val="000000"/>
                  </a:solidFill>
                  <a:latin typeface="Montserrat Medium"/>
                  <a:ea typeface="Montserrat Medium"/>
                  <a:cs typeface="Montserrat Medium"/>
                  <a:sym typeface="Montserrat Medium"/>
                </a:rPr>
                <a:t>Cách</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trả</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lời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chưa</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đa</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dạng</a:t>
              </a:r>
              <a:endParaRPr lang="en-US" sz="2000" spc="-20" dirty="0">
                <a:solidFill>
                  <a:srgbClr val="000000"/>
                </a:solidFill>
                <a:latin typeface="Montserrat Medium"/>
                <a:ea typeface="Montserrat Medium"/>
                <a:cs typeface="Montserrat Medium"/>
                <a:sym typeface="Montserrat Medium"/>
              </a:endParaRPr>
            </a:p>
          </p:txBody>
        </p:sp>
      </p:grpSp>
      <p:grpSp>
        <p:nvGrpSpPr>
          <p:cNvPr id="27" name="Group 27"/>
          <p:cNvGrpSpPr/>
          <p:nvPr/>
        </p:nvGrpSpPr>
        <p:grpSpPr>
          <a:xfrm>
            <a:off x="1202348" y="4921310"/>
            <a:ext cx="6824374" cy="3800102"/>
            <a:chOff x="0" y="-38100"/>
            <a:chExt cx="1797366" cy="1000850"/>
          </a:xfrm>
        </p:grpSpPr>
        <p:sp>
          <p:nvSpPr>
            <p:cNvPr id="28" name="Freeform 28"/>
            <p:cNvSpPr/>
            <p:nvPr/>
          </p:nvSpPr>
          <p:spPr>
            <a:xfrm>
              <a:off x="0" y="-2509"/>
              <a:ext cx="1797366" cy="962750"/>
            </a:xfrm>
            <a:custGeom>
              <a:avLst/>
              <a:gdLst/>
              <a:ahLst/>
              <a:cxnLst/>
              <a:rect l="l" t="t" r="r" b="b"/>
              <a:pathLst>
                <a:path w="1797366" h="962750">
                  <a:moveTo>
                    <a:pt x="57857" y="0"/>
                  </a:moveTo>
                  <a:lnTo>
                    <a:pt x="1739509" y="0"/>
                  </a:lnTo>
                  <a:cubicBezTo>
                    <a:pt x="1754854" y="0"/>
                    <a:pt x="1769570" y="6096"/>
                    <a:pt x="1780420" y="16946"/>
                  </a:cubicBezTo>
                  <a:cubicBezTo>
                    <a:pt x="1791270" y="27796"/>
                    <a:pt x="1797366" y="42512"/>
                    <a:pt x="1797366" y="57857"/>
                  </a:cubicBezTo>
                  <a:lnTo>
                    <a:pt x="1797366" y="904893"/>
                  </a:lnTo>
                  <a:cubicBezTo>
                    <a:pt x="1797366" y="920238"/>
                    <a:pt x="1791270" y="934954"/>
                    <a:pt x="1780420" y="945804"/>
                  </a:cubicBezTo>
                  <a:cubicBezTo>
                    <a:pt x="1769570" y="956654"/>
                    <a:pt x="1754854" y="962750"/>
                    <a:pt x="1739509" y="962750"/>
                  </a:cubicBezTo>
                  <a:lnTo>
                    <a:pt x="57857" y="962750"/>
                  </a:lnTo>
                  <a:cubicBezTo>
                    <a:pt x="42512" y="962750"/>
                    <a:pt x="27796" y="956654"/>
                    <a:pt x="16946" y="945804"/>
                  </a:cubicBezTo>
                  <a:cubicBezTo>
                    <a:pt x="6096" y="934954"/>
                    <a:pt x="0" y="920238"/>
                    <a:pt x="0" y="904893"/>
                  </a:cubicBezTo>
                  <a:lnTo>
                    <a:pt x="0" y="57857"/>
                  </a:lnTo>
                  <a:cubicBezTo>
                    <a:pt x="0" y="42512"/>
                    <a:pt x="6096" y="27796"/>
                    <a:pt x="16946" y="16946"/>
                  </a:cubicBezTo>
                  <a:cubicBezTo>
                    <a:pt x="27796" y="6096"/>
                    <a:pt x="42512" y="0"/>
                    <a:pt x="57857" y="0"/>
                  </a:cubicBezTo>
                  <a:close/>
                </a:path>
              </a:pathLst>
            </a:custGeom>
            <a:solidFill>
              <a:srgbClr val="FFFFFF"/>
            </a:solidFill>
            <a:ln w="28575" cap="rnd">
              <a:solidFill>
                <a:srgbClr val="000000"/>
              </a:solidFill>
              <a:prstDash val="lgDash"/>
              <a:round/>
            </a:ln>
          </p:spPr>
        </p:sp>
        <p:sp>
          <p:nvSpPr>
            <p:cNvPr id="29" name="TextBox 29"/>
            <p:cNvSpPr txBox="1"/>
            <p:nvPr/>
          </p:nvSpPr>
          <p:spPr>
            <a:xfrm>
              <a:off x="0" y="-38100"/>
              <a:ext cx="1797366" cy="1000850"/>
            </a:xfrm>
            <a:prstGeom prst="rect">
              <a:avLst/>
            </a:prstGeom>
          </p:spPr>
          <p:txBody>
            <a:bodyPr lIns="254000" tIns="254000" rIns="254000" bIns="254000" rtlCol="0" anchor="ctr"/>
            <a:lstStyle/>
            <a:p>
              <a:pPr marL="431801" lvl="1" indent="-215900" algn="just">
                <a:lnSpc>
                  <a:spcPts val="2800"/>
                </a:lnSpc>
                <a:buFont typeface="Arial"/>
                <a:buChar char="•"/>
              </a:pPr>
              <a:r>
                <a:rPr lang="en-US" sz="2000" spc="-20" dirty="0" err="1">
                  <a:solidFill>
                    <a:srgbClr val="000000"/>
                  </a:solidFill>
                  <a:latin typeface="Montserrat Medium"/>
                  <a:ea typeface="Montserrat Medium"/>
                  <a:cs typeface="Montserrat Medium"/>
                  <a:sym typeface="Montserrat Medium"/>
                </a:rPr>
                <a:t>Bổ</a:t>
              </a:r>
              <a:r>
                <a:rPr lang="en-US" sz="2000" spc="-20" dirty="0">
                  <a:solidFill>
                    <a:srgbClr val="000000"/>
                  </a:solidFill>
                  <a:latin typeface="Montserrat Medium"/>
                  <a:ea typeface="Montserrat Medium"/>
                  <a:cs typeface="Montserrat Medium"/>
                  <a:sym typeface="Montserrat Medium"/>
                </a:rPr>
                <a:t> sung </a:t>
              </a:r>
              <a:r>
                <a:rPr lang="en-US" sz="2000" spc="-20" dirty="0" err="1">
                  <a:solidFill>
                    <a:srgbClr val="000000"/>
                  </a:solidFill>
                  <a:latin typeface="Montserrat Medium"/>
                  <a:ea typeface="Montserrat Medium"/>
                  <a:cs typeface="Montserrat Medium"/>
                  <a:sym typeface="Montserrat Medium"/>
                </a:rPr>
                <a:t>dữ</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liệu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kinh</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tế</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vĩ</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mô</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Lãi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suất</a:t>
              </a:r>
              <a:r>
                <a:rPr lang="en-US" sz="2000" spc="-20" dirty="0">
                  <a:solidFill>
                    <a:srgbClr val="000000"/>
                  </a:solidFill>
                  <a:latin typeface="Montserrat Medium"/>
                  <a:ea typeface="Montserrat Medium"/>
                  <a:cs typeface="Montserrat Medium"/>
                  <a:sym typeface="Montserrat Medium"/>
                </a:rPr>
                <a:t>, CPI, GDP </a:t>
              </a:r>
              <a:r>
                <a:rPr lang="en-US" sz="2000" spc="-20" dirty="0" err="1">
                  <a:solidFill>
                    <a:srgbClr val="000000"/>
                  </a:solidFill>
                  <a:latin typeface="Montserrat Medium"/>
                  <a:ea typeface="Montserrat Medium"/>
                  <a:cs typeface="Montserrat Medium"/>
                  <a:sym typeface="Montserrat Medium"/>
                </a:rPr>
                <a:t>để</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nâng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cao</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độ</a:t>
              </a:r>
              <a:r>
                <a:rPr lang="en-US" sz="2000" spc="-20" dirty="0">
                  <a:solidFill>
                    <a:srgbClr val="000000"/>
                  </a:solidFill>
                  <a:latin typeface="Montserrat Medium"/>
                  <a:ea typeface="Montserrat Medium"/>
                  <a:cs typeface="Montserrat Medium"/>
                  <a:sym typeface="Montserrat Medium"/>
                </a:rPr>
                <a:t> bao </a:t>
              </a:r>
              <a:r>
                <a:rPr lang="en-US" sz="2000" spc="-20" dirty="0" err="1">
                  <a:solidFill>
                    <a:srgbClr val="000000"/>
                  </a:solidFill>
                  <a:latin typeface="Montserrat Medium"/>
                  <a:ea typeface="Montserrat Medium"/>
                  <a:cs typeface="Montserrat Medium"/>
                  <a:sym typeface="Montserrat Medium"/>
                </a:rPr>
                <a:t>phủ</a:t>
              </a:r>
              <a:r>
                <a:rPr lang="en-US" sz="2000" spc="-20" dirty="0">
                  <a:solidFill>
                    <a:srgbClr val="000000"/>
                  </a:solidFill>
                  <a:latin typeface="Montserrat Medium"/>
                  <a:ea typeface="Montserrat Medium"/>
                  <a:cs typeface="Montserrat Medium"/>
                  <a:sym typeface="Montserrat Medium"/>
                </a:rPr>
                <a:t>.</a:t>
              </a:r>
            </a:p>
            <a:p>
              <a:pPr marL="431801" lvl="1" indent="-215900" algn="just">
                <a:lnSpc>
                  <a:spcPts val="2800"/>
                </a:lnSpc>
                <a:buFont typeface="Arial"/>
                <a:buChar char="•"/>
              </a:pPr>
              <a:r>
                <a:rPr lang="en-US" sz="2000" spc="-20" dirty="0" err="1">
                  <a:solidFill>
                    <a:srgbClr val="000000"/>
                  </a:solidFill>
                  <a:latin typeface="Montserrat Medium"/>
                  <a:ea typeface="Montserrat Medium"/>
                  <a:cs typeface="Montserrat Medium"/>
                  <a:sym typeface="Montserrat Medium"/>
                </a:rPr>
                <a:t>Áp</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dụng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thêm</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các</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kỹ</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thuật</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phân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tích</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cảm</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xúc</a:t>
              </a:r>
              <a:r>
                <a:rPr lang="en-US" sz="2000" spc="-20" dirty="0">
                  <a:solidFill>
                    <a:srgbClr val="000000"/>
                  </a:solidFill>
                  <a:latin typeface="Montserrat Medium"/>
                  <a:ea typeface="Montserrat Medium"/>
                  <a:cs typeface="Montserrat Medium"/>
                  <a:sym typeface="Montserrat Medium"/>
                </a:rPr>
                <a:t> (sentiment analysis)</a:t>
              </a:r>
            </a:p>
            <a:p>
              <a:pPr marL="431801" lvl="1" indent="-215900" algn="just">
                <a:lnSpc>
                  <a:spcPts val="2800"/>
                </a:lnSpc>
                <a:buFont typeface="Arial"/>
                <a:buChar char="•"/>
              </a:pPr>
              <a:r>
                <a:rPr lang="en-US" sz="2000" spc="-20" dirty="0" err="1">
                  <a:solidFill>
                    <a:srgbClr val="000000"/>
                  </a:solidFill>
                  <a:latin typeface="Montserrat Medium"/>
                  <a:ea typeface="Montserrat Medium"/>
                  <a:cs typeface="Montserrat Medium"/>
                  <a:sym typeface="Montserrat Medium"/>
                </a:rPr>
                <a:t>Mở</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rộng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dự</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báo</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dài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hạn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Từ</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vài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ngày</a:t>
              </a:r>
              <a:r>
                <a:rPr lang="en-US" sz="2000" spc="-20" dirty="0">
                  <a:solidFill>
                    <a:srgbClr val="000000"/>
                  </a:solidFill>
                  <a:latin typeface="Montserrat Medium"/>
                  <a:ea typeface="Montserrat Medium"/>
                  <a:cs typeface="Montserrat Medium"/>
                  <a:sym typeface="Montserrat Medium"/>
                </a:rPr>
                <a:t> → </a:t>
              </a:r>
              <a:r>
                <a:rPr lang="en-US" sz="2000" spc="-20" dirty="0" err="1">
                  <a:solidFill>
                    <a:srgbClr val="000000"/>
                  </a:solidFill>
                  <a:latin typeface="Montserrat Medium"/>
                  <a:ea typeface="Montserrat Medium"/>
                  <a:cs typeface="Montserrat Medium"/>
                  <a:sym typeface="Montserrat Medium"/>
                </a:rPr>
                <a:t>vài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tuần</a:t>
              </a:r>
              <a:r>
                <a:rPr lang="en-US" sz="2000" spc="-20" dirty="0">
                  <a:solidFill>
                    <a:srgbClr val="000000"/>
                  </a:solidFill>
                  <a:latin typeface="Montserrat Medium"/>
                  <a:ea typeface="Montserrat Medium"/>
                  <a:cs typeface="Montserrat Medium"/>
                  <a:sym typeface="Montserrat Medium"/>
                </a:rPr>
                <a:t>/</a:t>
              </a:r>
              <a:r>
                <a:rPr lang="en-US" sz="2000" spc="-20" dirty="0" err="1">
                  <a:solidFill>
                    <a:srgbClr val="000000"/>
                  </a:solidFill>
                  <a:latin typeface="Montserrat Medium"/>
                  <a:ea typeface="Montserrat Medium"/>
                  <a:cs typeface="Montserrat Medium"/>
                  <a:sym typeface="Montserrat Medium"/>
                </a:rPr>
                <a:t>tháng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để</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hỗ</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trợ</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nhà</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đầu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tư</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dài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hạn</a:t>
              </a:r>
              <a:r>
                <a:rPr lang="en-US" sz="2000" spc="-20" dirty="0">
                  <a:solidFill>
                    <a:srgbClr val="000000"/>
                  </a:solidFill>
                  <a:latin typeface="Montserrat Medium"/>
                  <a:ea typeface="Montserrat Medium"/>
                  <a:cs typeface="Montserrat Medium"/>
                  <a:sym typeface="Montserrat Medium"/>
                </a:rPr>
                <a:t>.</a:t>
              </a:r>
            </a:p>
            <a:p>
              <a:pPr marL="431801" lvl="1" indent="-215900" algn="just">
                <a:lnSpc>
                  <a:spcPts val="2800"/>
                </a:lnSpc>
                <a:buFont typeface="Arial"/>
                <a:buChar char="•"/>
              </a:pPr>
              <a:r>
                <a:rPr lang="en-US" sz="2000" spc="-20" dirty="0" err="1">
                  <a:solidFill>
                    <a:srgbClr val="000000"/>
                  </a:solidFill>
                  <a:latin typeface="Montserrat Medium"/>
                  <a:ea typeface="Montserrat Medium"/>
                  <a:cs typeface="Montserrat Medium"/>
                  <a:sym typeface="Montserrat Medium"/>
                </a:rPr>
                <a:t>Xây</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dựng</a:t>
              </a:r>
              <a:r>
                <a:rPr lang="en-US" sz="2000" spc="-20" dirty="0">
                  <a:solidFill>
                    <a:srgbClr val="000000"/>
                  </a:solidFill>
                  <a:latin typeface="Montserrat Medium"/>
                  <a:ea typeface="Montserrat Medium"/>
                  <a:cs typeface="Montserrat Medium"/>
                  <a:sym typeface="Montserrat Medium"/>
                </a:rPr>
                <a:t> app </a:t>
              </a:r>
              <a:r>
                <a:rPr lang="en-US" sz="2000" spc="-20" dirty="0" err="1">
                  <a:solidFill>
                    <a:srgbClr val="000000"/>
                  </a:solidFill>
                  <a:latin typeface="Montserrat Medium"/>
                  <a:ea typeface="Montserrat Medium"/>
                  <a:cs typeface="Montserrat Medium"/>
                  <a:sym typeface="Montserrat Medium"/>
                </a:rPr>
                <a:t>hoặc</a:t>
              </a:r>
              <a:r>
                <a:rPr lang="en-US" sz="2000" spc="-20" dirty="0">
                  <a:solidFill>
                    <a:srgbClr val="000000"/>
                  </a:solidFill>
                  <a:latin typeface="Montserrat Medium"/>
                  <a:ea typeface="Montserrat Medium"/>
                  <a:cs typeface="Montserrat Medium"/>
                  <a:sym typeface="Montserrat Medium"/>
                </a:rPr>
                <a:t> web app: Giao </a:t>
              </a:r>
              <a:r>
                <a:rPr lang="en-US" sz="2000" spc="-20" dirty="0" err="1">
                  <a:solidFill>
                    <a:srgbClr val="000000"/>
                  </a:solidFill>
                  <a:latin typeface="Montserrat Medium"/>
                  <a:ea typeface="Montserrat Medium"/>
                  <a:cs typeface="Montserrat Medium"/>
                  <a:sym typeface="Montserrat Medium"/>
                </a:rPr>
                <a:t>diện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đơn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giản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cho</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phép</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nhập</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mã</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cổ</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phiếu</a:t>
              </a:r>
              <a:r>
                <a:rPr lang="en-US" sz="2000" spc="-20" dirty="0">
                  <a:solidFill>
                    <a:srgbClr val="000000"/>
                  </a:solidFill>
                  <a:latin typeface="Montserrat Medium"/>
                  <a:ea typeface="Montserrat Medium"/>
                  <a:cs typeface="Montserrat Medium"/>
                  <a:sym typeface="Montserrat Medium"/>
                </a:rPr>
                <a:t> → </a:t>
              </a:r>
              <a:r>
                <a:rPr lang="en-US" sz="2000" spc="-20" dirty="0" err="1">
                  <a:solidFill>
                    <a:srgbClr val="000000"/>
                  </a:solidFill>
                  <a:latin typeface="Montserrat Medium"/>
                  <a:ea typeface="Montserrat Medium"/>
                  <a:cs typeface="Montserrat Medium"/>
                  <a:sym typeface="Montserrat Medium"/>
                </a:rPr>
                <a:t>trả</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về</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dự</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báo</a:t>
              </a:r>
              <a:r>
                <a:rPr lang="en-US" sz="2000" spc="-20" dirty="0">
                  <a:solidFill>
                    <a:srgbClr val="000000"/>
                  </a:solidFill>
                  <a:latin typeface="Montserrat Medium"/>
                  <a:ea typeface="Montserrat Medium"/>
                  <a:cs typeface="Montserrat Medium"/>
                  <a:sym typeface="Montserrat Medium"/>
                </a:rPr>
                <a:t> + </a:t>
              </a:r>
              <a:r>
                <a:rPr lang="en-US" sz="2000" spc="-20" dirty="0" err="1">
                  <a:solidFill>
                    <a:srgbClr val="000000"/>
                  </a:solidFill>
                  <a:latin typeface="Montserrat Medium"/>
                  <a:ea typeface="Montserrat Medium"/>
                  <a:cs typeface="Montserrat Medium"/>
                  <a:sym typeface="Montserrat Medium"/>
                </a:rPr>
                <a:t>phân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tích</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ngữ</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cảnh</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tự</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động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bằng</a:t>
              </a:r>
              <a:r>
                <a:rPr lang="en-US" sz="2000" spc="-20" dirty="0">
                  <a:solidFill>
                    <a:srgbClr val="000000"/>
                  </a:solidFill>
                  <a:latin typeface="Montserrat Medium"/>
                  <a:ea typeface="Montserrat Medium"/>
                  <a:cs typeface="Montserrat Medium"/>
                  <a:sym typeface="Montserrat Medium"/>
                </a:rPr>
                <a:t> AI.</a:t>
              </a:r>
            </a:p>
          </p:txBody>
        </p:sp>
      </p:grpSp>
      <p:grpSp>
        <p:nvGrpSpPr>
          <p:cNvPr id="30" name="Group 30"/>
          <p:cNvGrpSpPr/>
          <p:nvPr/>
        </p:nvGrpSpPr>
        <p:grpSpPr>
          <a:xfrm>
            <a:off x="8649679" y="1996437"/>
            <a:ext cx="7775899" cy="2742827"/>
            <a:chOff x="0" y="-38100"/>
            <a:chExt cx="2047973" cy="722391"/>
          </a:xfrm>
        </p:grpSpPr>
        <p:sp>
          <p:nvSpPr>
            <p:cNvPr id="31" name="Freeform 31"/>
            <p:cNvSpPr/>
            <p:nvPr/>
          </p:nvSpPr>
          <p:spPr>
            <a:xfrm>
              <a:off x="80924" y="-27125"/>
              <a:ext cx="1967049" cy="684291"/>
            </a:xfrm>
            <a:custGeom>
              <a:avLst/>
              <a:gdLst/>
              <a:ahLst/>
              <a:cxnLst/>
              <a:rect l="l" t="t" r="r" b="b"/>
              <a:pathLst>
                <a:path w="1967049" h="684291">
                  <a:moveTo>
                    <a:pt x="52866" y="0"/>
                  </a:moveTo>
                  <a:lnTo>
                    <a:pt x="1914183" y="0"/>
                  </a:lnTo>
                  <a:cubicBezTo>
                    <a:pt x="1943380" y="0"/>
                    <a:pt x="1967049" y="23669"/>
                    <a:pt x="1967049" y="52866"/>
                  </a:cubicBezTo>
                  <a:lnTo>
                    <a:pt x="1967049" y="631425"/>
                  </a:lnTo>
                  <a:cubicBezTo>
                    <a:pt x="1967049" y="660622"/>
                    <a:pt x="1943380" y="684291"/>
                    <a:pt x="1914183" y="684291"/>
                  </a:cubicBezTo>
                  <a:lnTo>
                    <a:pt x="52866" y="684291"/>
                  </a:lnTo>
                  <a:cubicBezTo>
                    <a:pt x="23669" y="684291"/>
                    <a:pt x="0" y="660622"/>
                    <a:pt x="0" y="631425"/>
                  </a:cubicBezTo>
                  <a:lnTo>
                    <a:pt x="0" y="52866"/>
                  </a:lnTo>
                  <a:cubicBezTo>
                    <a:pt x="0" y="23669"/>
                    <a:pt x="23669" y="0"/>
                    <a:pt x="52866" y="0"/>
                  </a:cubicBezTo>
                  <a:close/>
                </a:path>
              </a:pathLst>
            </a:custGeom>
            <a:solidFill>
              <a:srgbClr val="FFFFFF"/>
            </a:solidFill>
            <a:ln w="28575" cap="rnd">
              <a:solidFill>
                <a:srgbClr val="000000"/>
              </a:solidFill>
              <a:prstDash val="lgDash"/>
              <a:round/>
            </a:ln>
          </p:spPr>
        </p:sp>
        <p:sp>
          <p:nvSpPr>
            <p:cNvPr id="32" name="TextBox 32"/>
            <p:cNvSpPr txBox="1"/>
            <p:nvPr/>
          </p:nvSpPr>
          <p:spPr>
            <a:xfrm>
              <a:off x="0" y="-38100"/>
              <a:ext cx="2027044" cy="722391"/>
            </a:xfrm>
            <a:prstGeom prst="rect">
              <a:avLst/>
            </a:prstGeom>
          </p:spPr>
          <p:txBody>
            <a:bodyPr lIns="254000" tIns="254000" rIns="254000" bIns="254000" rtlCol="0" anchor="ctr"/>
            <a:lstStyle/>
            <a:p>
              <a:pPr marL="431801" lvl="1" indent="-215900" algn="just">
                <a:lnSpc>
                  <a:spcPts val="2800"/>
                </a:lnSpc>
                <a:buFont typeface="Arial"/>
                <a:buChar char="•"/>
              </a:pPr>
              <a:r>
                <a:rPr lang="en-US" sz="2000" spc="-20" dirty="0" err="1">
                  <a:solidFill>
                    <a:srgbClr val="000000"/>
                  </a:solidFill>
                  <a:latin typeface="Montserrat Medium"/>
                  <a:ea typeface="Montserrat Medium"/>
                  <a:cs typeface="Montserrat Medium"/>
                  <a:sym typeface="Montserrat Medium"/>
                </a:rPr>
                <a:t>Áp</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dụng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cho</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các</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cổ</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phiếu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khác</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trong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ngành</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công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nghệ</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như</a:t>
              </a:r>
              <a:r>
                <a:rPr lang="en-US" sz="2000" spc="-20" dirty="0">
                  <a:solidFill>
                    <a:srgbClr val="000000"/>
                  </a:solidFill>
                  <a:latin typeface="Montserrat Medium"/>
                  <a:ea typeface="Montserrat Medium"/>
                  <a:cs typeface="Montserrat Medium"/>
                  <a:sym typeface="Montserrat Medium"/>
                </a:rPr>
                <a:t> HTP, ITD,...</a:t>
              </a:r>
            </a:p>
            <a:p>
              <a:pPr marL="431801" lvl="1" indent="-215900" algn="just">
                <a:lnSpc>
                  <a:spcPts val="2800"/>
                </a:lnSpc>
                <a:buFont typeface="Arial"/>
                <a:buChar char="•"/>
              </a:pPr>
              <a:r>
                <a:rPr lang="en-US" sz="2000" spc="-20" dirty="0" err="1">
                  <a:solidFill>
                    <a:srgbClr val="000000"/>
                  </a:solidFill>
                  <a:latin typeface="Montserrat Medium"/>
                  <a:ea typeface="Montserrat Medium"/>
                  <a:cs typeface="Montserrat Medium"/>
                  <a:sym typeface="Montserrat Medium"/>
                </a:rPr>
                <a:t>Tùy</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chỉnh</a:t>
              </a:r>
              <a:r>
                <a:rPr lang="en-US" sz="2000" spc="-20" dirty="0">
                  <a:solidFill>
                    <a:srgbClr val="000000"/>
                  </a:solidFill>
                  <a:latin typeface="Montserrat Medium"/>
                  <a:ea typeface="Montserrat Medium"/>
                  <a:cs typeface="Montserrat Medium"/>
                  <a:sym typeface="Montserrat Medium"/>
                </a:rPr>
                <a:t> logic </a:t>
              </a:r>
              <a:r>
                <a:rPr lang="en-US" sz="2000" spc="-20" dirty="0" err="1">
                  <a:solidFill>
                    <a:srgbClr val="000000"/>
                  </a:solidFill>
                  <a:latin typeface="Montserrat Medium"/>
                  <a:ea typeface="Montserrat Medium"/>
                  <a:cs typeface="Montserrat Medium"/>
                  <a:sym typeface="Montserrat Medium"/>
                </a:rPr>
                <a:t>và</a:t>
              </a:r>
              <a:r>
                <a:rPr lang="en-US" sz="2000" spc="-20" dirty="0">
                  <a:solidFill>
                    <a:srgbClr val="000000"/>
                  </a:solidFill>
                  <a:latin typeface="Montserrat Medium"/>
                  <a:ea typeface="Montserrat Medium"/>
                  <a:cs typeface="Montserrat Medium"/>
                  <a:sym typeface="Montserrat Medium"/>
                </a:rPr>
                <a:t> prompt </a:t>
              </a:r>
              <a:r>
                <a:rPr lang="en-US" sz="2000" spc="-20" dirty="0" err="1">
                  <a:solidFill>
                    <a:srgbClr val="000000"/>
                  </a:solidFill>
                  <a:latin typeface="Montserrat Medium"/>
                  <a:ea typeface="Montserrat Medium"/>
                  <a:cs typeface="Montserrat Medium"/>
                  <a:sym typeface="Montserrat Medium"/>
                </a:rPr>
                <a:t>để</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mở</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rộng</a:t>
              </a:r>
              <a:r>
                <a:rPr lang="en-US" sz="2000" spc="-20" dirty="0">
                  <a:solidFill>
                    <a:srgbClr val="000000"/>
                  </a:solidFill>
                  <a:latin typeface="Montserrat Medium"/>
                  <a:ea typeface="Montserrat Medium"/>
                  <a:cs typeface="Montserrat Medium"/>
                  <a:sym typeface="Montserrat Medium"/>
                </a:rPr>
                <a:t> sang </a:t>
              </a:r>
              <a:r>
                <a:rPr lang="en-US" sz="2000" spc="-20" dirty="0" err="1">
                  <a:solidFill>
                    <a:srgbClr val="000000"/>
                  </a:solidFill>
                  <a:latin typeface="Montserrat Medium"/>
                  <a:ea typeface="Montserrat Medium"/>
                  <a:cs typeface="Montserrat Medium"/>
                  <a:sym typeface="Montserrat Medium"/>
                </a:rPr>
                <a:t>ngành</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khác</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ngân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hàng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bất</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động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sản</a:t>
              </a:r>
              <a:r>
                <a:rPr lang="en-US" sz="2000" spc="-20" dirty="0">
                  <a:solidFill>
                    <a:srgbClr val="000000"/>
                  </a:solidFill>
                  <a:latin typeface="Montserrat Medium"/>
                  <a:ea typeface="Montserrat Medium"/>
                  <a:cs typeface="Montserrat Medium"/>
                  <a:sym typeface="Montserrat Medium"/>
                </a:rPr>
                <a:t>…).</a:t>
              </a:r>
            </a:p>
            <a:p>
              <a:pPr marL="431801" lvl="1" indent="-215900" algn="just">
                <a:lnSpc>
                  <a:spcPts val="2800"/>
                </a:lnSpc>
                <a:buFont typeface="Arial"/>
                <a:buChar char="•"/>
              </a:pPr>
              <a:r>
                <a:rPr lang="en-US" sz="2000" spc="-20" dirty="0" err="1">
                  <a:solidFill>
                    <a:srgbClr val="000000"/>
                  </a:solidFill>
                  <a:latin typeface="Montserrat Medium"/>
                  <a:ea typeface="Montserrat Medium"/>
                  <a:cs typeface="Montserrat Medium"/>
                  <a:sym typeface="Montserrat Medium"/>
                </a:rPr>
                <a:t>Có</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thể</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xây</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dựng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thành</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công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cụ</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hỗ</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trợ</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đầu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tư</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thông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minh</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hoặc</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hệ</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thống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phân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tích</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tài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chính</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tự</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động</a:t>
              </a:r>
              <a:r>
                <a:rPr lang="en-US" sz="2000" spc="-20" dirty="0">
                  <a:solidFill>
                    <a:srgbClr val="000000"/>
                  </a:solidFill>
                  <a:latin typeface="Montserrat Medium"/>
                  <a:ea typeface="Montserrat Medium"/>
                  <a:cs typeface="Montserrat Medium"/>
                  <a:sym typeface="Montserrat Medium"/>
                </a:rPr>
                <a:t>.</a:t>
              </a:r>
            </a:p>
          </p:txBody>
        </p:sp>
      </p:grpSp>
      <p:sp>
        <p:nvSpPr>
          <p:cNvPr id="34" name="TextBox 34"/>
          <p:cNvSpPr txBox="1"/>
          <p:nvPr/>
        </p:nvSpPr>
        <p:spPr>
          <a:xfrm>
            <a:off x="352193" y="196514"/>
            <a:ext cx="12800224" cy="501650"/>
          </a:xfrm>
          <a:prstGeom prst="rect">
            <a:avLst/>
          </a:prstGeom>
        </p:spPr>
        <p:txBody>
          <a:bodyPr lIns="0" tIns="0" rIns="0" bIns="0" rtlCol="0" anchor="t">
            <a:spAutoFit/>
          </a:bodyPr>
          <a:lstStyle/>
          <a:p>
            <a:pPr algn="l">
              <a:lnSpc>
                <a:spcPts val="3849"/>
              </a:lnSpc>
            </a:pPr>
            <a:r>
              <a:rPr lang="en-US" sz="3499">
                <a:solidFill>
                  <a:srgbClr val="190D9B"/>
                </a:solidFill>
                <a:latin typeface="Anton"/>
                <a:ea typeface="Anton"/>
                <a:cs typeface="Anton"/>
                <a:sym typeface="Anton"/>
              </a:rPr>
              <a:t>TỔNG KẾT DỰ ÁN</a:t>
            </a:r>
          </a:p>
        </p:txBody>
      </p:sp>
      <p:sp>
        <p:nvSpPr>
          <p:cNvPr id="41" name="Freeform 33">
            <a:extLst>
              <a:ext uri="{FF2B5EF4-FFF2-40B4-BE49-F238E27FC236}">
                <a16:creationId xmlns:a16="http://schemas.microsoft.com/office/drawing/2014/main" id="{64DD6403-5872-3051-E7DA-63A30B6C4930}"/>
              </a:ext>
            </a:extLst>
          </p:cNvPr>
          <p:cNvSpPr/>
          <p:nvPr/>
        </p:nvSpPr>
        <p:spPr>
          <a:xfrm>
            <a:off x="11816935" y="5385279"/>
            <a:ext cx="4304960" cy="3519782"/>
          </a:xfrm>
          <a:custGeom>
            <a:avLst/>
            <a:gdLst/>
            <a:ahLst/>
            <a:cxnLst/>
            <a:rect l="l" t="t" r="r" b="b"/>
            <a:pathLst>
              <a:path w="4693042" h="3519782">
                <a:moveTo>
                  <a:pt x="0" y="0"/>
                </a:moveTo>
                <a:lnTo>
                  <a:pt x="4693042" y="0"/>
                </a:lnTo>
                <a:lnTo>
                  <a:pt x="4693042" y="3519782"/>
                </a:lnTo>
                <a:lnTo>
                  <a:pt x="0" y="3519782"/>
                </a:lnTo>
                <a:lnTo>
                  <a:pt x="0" y="0"/>
                </a:lnTo>
                <a:close/>
              </a:path>
            </a:pathLst>
          </a:custGeom>
          <a:blipFill>
            <a:blip r:embed="rId2"/>
            <a:stretch>
              <a:fillRect/>
            </a:stretch>
          </a:blipFill>
        </p:spPr>
      </p:sp>
      <p:grpSp>
        <p:nvGrpSpPr>
          <p:cNvPr id="42" name="Group 34">
            <a:extLst>
              <a:ext uri="{FF2B5EF4-FFF2-40B4-BE49-F238E27FC236}">
                <a16:creationId xmlns:a16="http://schemas.microsoft.com/office/drawing/2014/main" id="{4AB32647-9BC9-2FD7-64A8-8DF8A08012E8}"/>
              </a:ext>
            </a:extLst>
          </p:cNvPr>
          <p:cNvGrpSpPr>
            <a:grpSpLocks noChangeAspect="1"/>
          </p:cNvGrpSpPr>
          <p:nvPr/>
        </p:nvGrpSpPr>
        <p:grpSpPr>
          <a:xfrm>
            <a:off x="11816936" y="5598852"/>
            <a:ext cx="4304960" cy="3306209"/>
            <a:chOff x="0" y="0"/>
            <a:chExt cx="19050000" cy="14630400"/>
          </a:xfrm>
        </p:grpSpPr>
        <p:sp>
          <p:nvSpPr>
            <p:cNvPr id="43" name="Freeform 35">
              <a:extLst>
                <a:ext uri="{FF2B5EF4-FFF2-40B4-BE49-F238E27FC236}">
                  <a16:creationId xmlns:a16="http://schemas.microsoft.com/office/drawing/2014/main" id="{54B844E5-5958-1EA3-B9B2-52F82F05C4E3}"/>
                </a:ext>
              </a:extLst>
            </p:cNvPr>
            <p:cNvSpPr/>
            <p:nvPr/>
          </p:nvSpPr>
          <p:spPr>
            <a:xfrm>
              <a:off x="560832" y="596519"/>
              <a:ext cx="17928463" cy="13462889"/>
            </a:xfrm>
            <a:custGeom>
              <a:avLst/>
              <a:gdLst/>
              <a:ahLst/>
              <a:cxnLst/>
              <a:rect l="l" t="t" r="r" b="b"/>
              <a:pathLst>
                <a:path w="17928463" h="13462889">
                  <a:moveTo>
                    <a:pt x="17928336" y="13462889"/>
                  </a:moveTo>
                  <a:lnTo>
                    <a:pt x="0" y="13462889"/>
                  </a:lnTo>
                  <a:lnTo>
                    <a:pt x="0" y="0"/>
                  </a:lnTo>
                  <a:lnTo>
                    <a:pt x="17928463" y="0"/>
                  </a:lnTo>
                  <a:lnTo>
                    <a:pt x="17928463" y="13462889"/>
                  </a:lnTo>
                  <a:close/>
                </a:path>
              </a:pathLst>
            </a:custGeom>
            <a:blipFill>
              <a:blip r:embed="rId3"/>
              <a:stretch>
                <a:fillRect t="-398" r="-1298" b="-775"/>
              </a:stretch>
            </a:blipFill>
          </p:spPr>
        </p:sp>
        <p:sp>
          <p:nvSpPr>
            <p:cNvPr id="44" name="Freeform 36">
              <a:extLst>
                <a:ext uri="{FF2B5EF4-FFF2-40B4-BE49-F238E27FC236}">
                  <a16:creationId xmlns:a16="http://schemas.microsoft.com/office/drawing/2014/main" id="{9CC4A7B3-A39C-D019-2E03-CDC2B3362654}"/>
                </a:ext>
              </a:extLst>
            </p:cNvPr>
            <p:cNvSpPr/>
            <p:nvPr/>
          </p:nvSpPr>
          <p:spPr>
            <a:xfrm>
              <a:off x="0" y="0"/>
              <a:ext cx="19050000" cy="14630400"/>
            </a:xfrm>
            <a:custGeom>
              <a:avLst/>
              <a:gdLst/>
              <a:ahLst/>
              <a:cxnLst/>
              <a:rect l="l" t="t" r="r" b="b"/>
              <a:pathLst>
                <a:path w="19050000" h="14630400">
                  <a:moveTo>
                    <a:pt x="19050000" y="14630400"/>
                  </a:moveTo>
                  <a:lnTo>
                    <a:pt x="0" y="14630400"/>
                  </a:lnTo>
                  <a:lnTo>
                    <a:pt x="0" y="0"/>
                  </a:lnTo>
                  <a:lnTo>
                    <a:pt x="19050000" y="0"/>
                  </a:lnTo>
                  <a:lnTo>
                    <a:pt x="19050000" y="14630400"/>
                  </a:lnTo>
                  <a:close/>
                </a:path>
              </a:pathLst>
            </a:custGeom>
            <a:blipFill>
              <a:blip r:embed="rId4"/>
              <a:stretch>
                <a:fillRect l="-32" r="-32"/>
              </a:stretch>
            </a:blipFill>
          </p:spPr>
        </p:sp>
      </p:grpSp>
      <p:sp>
        <p:nvSpPr>
          <p:cNvPr id="35" name="Freeform 35"/>
          <p:cNvSpPr/>
          <p:nvPr/>
        </p:nvSpPr>
        <p:spPr>
          <a:xfrm rot="285026">
            <a:off x="9696953" y="4965971"/>
            <a:ext cx="2862436" cy="4570430"/>
          </a:xfrm>
          <a:custGeom>
            <a:avLst/>
            <a:gdLst/>
            <a:ahLst/>
            <a:cxnLst/>
            <a:rect l="l" t="t" r="r" b="b"/>
            <a:pathLst>
              <a:path w="2862436" h="4570430">
                <a:moveTo>
                  <a:pt x="0" y="0"/>
                </a:moveTo>
                <a:lnTo>
                  <a:pt x="2862436" y="0"/>
                </a:lnTo>
                <a:lnTo>
                  <a:pt x="2862436" y="4570430"/>
                </a:lnTo>
                <a:lnTo>
                  <a:pt x="0" y="4570430"/>
                </a:lnTo>
                <a:lnTo>
                  <a:pt x="0" y="0"/>
                </a:lnTo>
                <a:close/>
              </a:path>
            </a:pathLst>
          </a:custGeom>
          <a:blipFill>
            <a:blip r:embed="rId5"/>
            <a:stretch>
              <a:fillRect l="-131142" t="-8165" r="-131142" b="-5283"/>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95829" y="-2701007"/>
            <a:ext cx="6967851" cy="6967851"/>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865"/>
            </a:solidFill>
          </p:spPr>
        </p:sp>
      </p:grpSp>
      <p:sp>
        <p:nvSpPr>
          <p:cNvPr id="4" name="AutoShape 4"/>
          <p:cNvSpPr/>
          <p:nvPr/>
        </p:nvSpPr>
        <p:spPr>
          <a:xfrm>
            <a:off x="-403453" y="774364"/>
            <a:ext cx="14749848" cy="0"/>
          </a:xfrm>
          <a:prstGeom prst="line">
            <a:avLst/>
          </a:prstGeom>
          <a:ln w="38100" cap="flat">
            <a:solidFill>
              <a:srgbClr val="190D9B"/>
            </a:solidFill>
            <a:prstDash val="solid"/>
            <a:headEnd type="none" w="sm" len="sm"/>
            <a:tailEnd type="none" w="sm" len="sm"/>
          </a:ln>
        </p:spPr>
      </p:sp>
      <p:sp>
        <p:nvSpPr>
          <p:cNvPr id="5" name="AutoShape 5"/>
          <p:cNvSpPr/>
          <p:nvPr/>
        </p:nvSpPr>
        <p:spPr>
          <a:xfrm flipV="1">
            <a:off x="807784" y="9545419"/>
            <a:ext cx="16672431" cy="0"/>
          </a:xfrm>
          <a:prstGeom prst="line">
            <a:avLst/>
          </a:prstGeom>
          <a:ln w="38100" cap="flat">
            <a:solidFill>
              <a:srgbClr val="190D9B"/>
            </a:solidFill>
            <a:prstDash val="solid"/>
            <a:headEnd type="none" w="sm" len="sm"/>
            <a:tailEnd type="none" w="sm" len="sm"/>
          </a:ln>
        </p:spPr>
      </p:sp>
      <p:grpSp>
        <p:nvGrpSpPr>
          <p:cNvPr id="6" name="Group 6"/>
          <p:cNvGrpSpPr/>
          <p:nvPr/>
        </p:nvGrpSpPr>
        <p:grpSpPr>
          <a:xfrm>
            <a:off x="807784" y="9678769"/>
            <a:ext cx="4928476" cy="530458"/>
            <a:chOff x="0" y="0"/>
            <a:chExt cx="1298035" cy="139709"/>
          </a:xfrm>
        </p:grpSpPr>
        <p:sp>
          <p:nvSpPr>
            <p:cNvPr id="7" name="Freeform 7"/>
            <p:cNvSpPr/>
            <p:nvPr/>
          </p:nvSpPr>
          <p:spPr>
            <a:xfrm>
              <a:off x="0" y="0"/>
              <a:ext cx="1298035" cy="139709"/>
            </a:xfrm>
            <a:custGeom>
              <a:avLst/>
              <a:gdLst/>
              <a:ahLst/>
              <a:cxnLst/>
              <a:rect l="l" t="t" r="r" b="b"/>
              <a:pathLst>
                <a:path w="1298035" h="139709">
                  <a:moveTo>
                    <a:pt x="69855" y="0"/>
                  </a:moveTo>
                  <a:lnTo>
                    <a:pt x="1228180" y="0"/>
                  </a:lnTo>
                  <a:cubicBezTo>
                    <a:pt x="1246707" y="0"/>
                    <a:pt x="1264474" y="7360"/>
                    <a:pt x="1277575" y="20460"/>
                  </a:cubicBezTo>
                  <a:cubicBezTo>
                    <a:pt x="1290675" y="33560"/>
                    <a:pt x="1298035" y="51328"/>
                    <a:pt x="1298035" y="69855"/>
                  </a:cubicBezTo>
                  <a:lnTo>
                    <a:pt x="1298035" y="69855"/>
                  </a:lnTo>
                  <a:cubicBezTo>
                    <a:pt x="1298035" y="88381"/>
                    <a:pt x="1290675" y="106149"/>
                    <a:pt x="1277575" y="119249"/>
                  </a:cubicBezTo>
                  <a:cubicBezTo>
                    <a:pt x="1264474" y="132350"/>
                    <a:pt x="1246707" y="139709"/>
                    <a:pt x="1228180"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alpha val="29804"/>
              </a:srgbClr>
            </a:solidFill>
          </p:spPr>
        </p:sp>
        <p:sp>
          <p:nvSpPr>
            <p:cNvPr id="8" name="TextBox 8"/>
            <p:cNvSpPr txBox="1"/>
            <p:nvPr/>
          </p:nvSpPr>
          <p:spPr>
            <a:xfrm>
              <a:off x="0" y="-38100"/>
              <a:ext cx="1298035" cy="177809"/>
            </a:xfrm>
            <a:prstGeom prst="rect">
              <a:avLst/>
            </a:prstGeom>
          </p:spPr>
          <p:txBody>
            <a:bodyPr lIns="50800" tIns="50800" rIns="50800" bIns="50800" rtlCol="0" anchor="ctr"/>
            <a:lstStyle/>
            <a:p>
              <a:pPr algn="ctr">
                <a:lnSpc>
                  <a:spcPts val="2800"/>
                </a:lnSpc>
              </a:pPr>
              <a:r>
                <a:rPr lang="en-US" sz="2000" b="1" spc="-20">
                  <a:solidFill>
                    <a:srgbClr val="FFFFFF">
                      <a:alpha val="29804"/>
                    </a:srgbClr>
                  </a:solidFill>
                  <a:latin typeface="Montserrat Bold"/>
                  <a:ea typeface="Montserrat Bold"/>
                  <a:cs typeface="Montserrat Bold"/>
                  <a:sym typeface="Montserrat Bold"/>
                </a:rPr>
                <a:t>BUSINESS UNDERSTANDING</a:t>
              </a:r>
            </a:p>
          </p:txBody>
        </p:sp>
      </p:grpSp>
      <p:grpSp>
        <p:nvGrpSpPr>
          <p:cNvPr id="9" name="Group 9"/>
          <p:cNvGrpSpPr/>
          <p:nvPr/>
        </p:nvGrpSpPr>
        <p:grpSpPr>
          <a:xfrm>
            <a:off x="12552008" y="9678769"/>
            <a:ext cx="4928207" cy="530458"/>
            <a:chOff x="0" y="0"/>
            <a:chExt cx="1297964" cy="139709"/>
          </a:xfrm>
        </p:grpSpPr>
        <p:sp>
          <p:nvSpPr>
            <p:cNvPr id="10" name="Freeform 10"/>
            <p:cNvSpPr/>
            <p:nvPr/>
          </p:nvSpPr>
          <p:spPr>
            <a:xfrm>
              <a:off x="0" y="0"/>
              <a:ext cx="1297964" cy="139709"/>
            </a:xfrm>
            <a:custGeom>
              <a:avLst/>
              <a:gdLst/>
              <a:ahLst/>
              <a:cxnLst/>
              <a:rect l="l" t="t" r="r" b="b"/>
              <a:pathLst>
                <a:path w="1297964" h="139709">
                  <a:moveTo>
                    <a:pt x="69855" y="0"/>
                  </a:moveTo>
                  <a:lnTo>
                    <a:pt x="1228110" y="0"/>
                  </a:lnTo>
                  <a:cubicBezTo>
                    <a:pt x="1246636" y="0"/>
                    <a:pt x="1264404" y="7360"/>
                    <a:pt x="1277504" y="20460"/>
                  </a:cubicBezTo>
                  <a:cubicBezTo>
                    <a:pt x="1290604" y="33560"/>
                    <a:pt x="1297964" y="51328"/>
                    <a:pt x="1297964" y="69855"/>
                  </a:cubicBezTo>
                  <a:lnTo>
                    <a:pt x="1297964" y="69855"/>
                  </a:lnTo>
                  <a:cubicBezTo>
                    <a:pt x="1297964" y="88381"/>
                    <a:pt x="1290604" y="106149"/>
                    <a:pt x="1277504" y="119249"/>
                  </a:cubicBezTo>
                  <a:cubicBezTo>
                    <a:pt x="1264404" y="132350"/>
                    <a:pt x="1246636" y="139709"/>
                    <a:pt x="1228110"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solidFill>
          </p:spPr>
        </p:sp>
        <p:sp>
          <p:nvSpPr>
            <p:cNvPr id="11" name="TextBox 11"/>
            <p:cNvSpPr txBox="1"/>
            <p:nvPr/>
          </p:nvSpPr>
          <p:spPr>
            <a:xfrm>
              <a:off x="0" y="-38100"/>
              <a:ext cx="1297964" cy="177809"/>
            </a:xfrm>
            <a:prstGeom prst="rect">
              <a:avLst/>
            </a:prstGeom>
          </p:spPr>
          <p:txBody>
            <a:bodyPr lIns="50800" tIns="50800" rIns="50800" bIns="50800" rtlCol="0" anchor="ctr"/>
            <a:lstStyle/>
            <a:p>
              <a:pPr algn="ctr">
                <a:lnSpc>
                  <a:spcPts val="2800"/>
                </a:lnSpc>
              </a:pPr>
              <a:r>
                <a:rPr lang="en-US" sz="2000" b="1" spc="-20">
                  <a:solidFill>
                    <a:srgbClr val="FFFFFF"/>
                  </a:solidFill>
                  <a:latin typeface="Montserrat Bold"/>
                  <a:ea typeface="Montserrat Bold"/>
                  <a:cs typeface="Montserrat Bold"/>
                  <a:sym typeface="Montserrat Bold"/>
                </a:rPr>
                <a:t>MODELING AND EVALUATION</a:t>
              </a:r>
            </a:p>
          </p:txBody>
        </p:sp>
      </p:grpSp>
      <p:grpSp>
        <p:nvGrpSpPr>
          <p:cNvPr id="12" name="Group 12"/>
          <p:cNvGrpSpPr/>
          <p:nvPr/>
        </p:nvGrpSpPr>
        <p:grpSpPr>
          <a:xfrm>
            <a:off x="6644145" y="9678769"/>
            <a:ext cx="4999978" cy="530458"/>
            <a:chOff x="0" y="0"/>
            <a:chExt cx="1316867" cy="139709"/>
          </a:xfrm>
        </p:grpSpPr>
        <p:sp>
          <p:nvSpPr>
            <p:cNvPr id="13" name="Freeform 13"/>
            <p:cNvSpPr/>
            <p:nvPr/>
          </p:nvSpPr>
          <p:spPr>
            <a:xfrm>
              <a:off x="0" y="0"/>
              <a:ext cx="1316867" cy="139709"/>
            </a:xfrm>
            <a:custGeom>
              <a:avLst/>
              <a:gdLst/>
              <a:ahLst/>
              <a:cxnLst/>
              <a:rect l="l" t="t" r="r" b="b"/>
              <a:pathLst>
                <a:path w="1316867" h="139709">
                  <a:moveTo>
                    <a:pt x="69855" y="0"/>
                  </a:moveTo>
                  <a:lnTo>
                    <a:pt x="1247012" y="0"/>
                  </a:lnTo>
                  <a:cubicBezTo>
                    <a:pt x="1265539" y="0"/>
                    <a:pt x="1283306" y="7360"/>
                    <a:pt x="1296407" y="20460"/>
                  </a:cubicBezTo>
                  <a:cubicBezTo>
                    <a:pt x="1309507" y="33560"/>
                    <a:pt x="1316867" y="51328"/>
                    <a:pt x="1316867" y="69855"/>
                  </a:cubicBezTo>
                  <a:lnTo>
                    <a:pt x="1316867" y="69855"/>
                  </a:lnTo>
                  <a:cubicBezTo>
                    <a:pt x="1316867" y="88381"/>
                    <a:pt x="1309507" y="106149"/>
                    <a:pt x="1296407" y="119249"/>
                  </a:cubicBezTo>
                  <a:cubicBezTo>
                    <a:pt x="1283306" y="132350"/>
                    <a:pt x="1265539" y="139709"/>
                    <a:pt x="1247012"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alpha val="29804"/>
              </a:srgbClr>
            </a:solidFill>
          </p:spPr>
        </p:sp>
        <p:sp>
          <p:nvSpPr>
            <p:cNvPr id="14" name="TextBox 14"/>
            <p:cNvSpPr txBox="1"/>
            <p:nvPr/>
          </p:nvSpPr>
          <p:spPr>
            <a:xfrm>
              <a:off x="0" y="-38100"/>
              <a:ext cx="1316867" cy="177809"/>
            </a:xfrm>
            <a:prstGeom prst="rect">
              <a:avLst/>
            </a:prstGeom>
          </p:spPr>
          <p:txBody>
            <a:bodyPr lIns="50800" tIns="50800" rIns="50800" bIns="50800" rtlCol="0" anchor="ctr"/>
            <a:lstStyle/>
            <a:p>
              <a:pPr algn="ctr">
                <a:lnSpc>
                  <a:spcPts val="2800"/>
                </a:lnSpc>
              </a:pPr>
              <a:r>
                <a:rPr lang="en-US" sz="2000" b="1" spc="-20">
                  <a:solidFill>
                    <a:srgbClr val="FFFFFF">
                      <a:alpha val="29804"/>
                    </a:srgbClr>
                  </a:solidFill>
                  <a:latin typeface="Montserrat Bold"/>
                  <a:ea typeface="Montserrat Bold"/>
                  <a:cs typeface="Montserrat Bold"/>
                  <a:sym typeface="Montserrat Bold"/>
                </a:rPr>
                <a:t>DATA PREPARATION</a:t>
              </a:r>
            </a:p>
          </p:txBody>
        </p:sp>
      </p:grpSp>
      <p:grpSp>
        <p:nvGrpSpPr>
          <p:cNvPr id="15" name="Group 15"/>
          <p:cNvGrpSpPr/>
          <p:nvPr/>
        </p:nvGrpSpPr>
        <p:grpSpPr>
          <a:xfrm>
            <a:off x="8677027" y="995090"/>
            <a:ext cx="4838725" cy="763038"/>
            <a:chOff x="0" y="0"/>
            <a:chExt cx="1274397" cy="200965"/>
          </a:xfrm>
        </p:grpSpPr>
        <p:sp>
          <p:nvSpPr>
            <p:cNvPr id="16" name="Freeform 16"/>
            <p:cNvSpPr/>
            <p:nvPr/>
          </p:nvSpPr>
          <p:spPr>
            <a:xfrm>
              <a:off x="0" y="0"/>
              <a:ext cx="1274397" cy="200965"/>
            </a:xfrm>
            <a:custGeom>
              <a:avLst/>
              <a:gdLst/>
              <a:ahLst/>
              <a:cxnLst/>
              <a:rect l="l" t="t" r="r" b="b"/>
              <a:pathLst>
                <a:path w="1274397" h="200965">
                  <a:moveTo>
                    <a:pt x="81600" y="0"/>
                  </a:moveTo>
                  <a:lnTo>
                    <a:pt x="1192797" y="0"/>
                  </a:lnTo>
                  <a:cubicBezTo>
                    <a:pt x="1214439" y="0"/>
                    <a:pt x="1235194" y="8597"/>
                    <a:pt x="1250497" y="23900"/>
                  </a:cubicBezTo>
                  <a:cubicBezTo>
                    <a:pt x="1265800" y="39203"/>
                    <a:pt x="1274397" y="59958"/>
                    <a:pt x="1274397" y="81600"/>
                  </a:cubicBezTo>
                  <a:lnTo>
                    <a:pt x="1274397" y="119365"/>
                  </a:lnTo>
                  <a:cubicBezTo>
                    <a:pt x="1274397" y="164431"/>
                    <a:pt x="1237863" y="200965"/>
                    <a:pt x="1192797" y="200965"/>
                  </a:cubicBezTo>
                  <a:lnTo>
                    <a:pt x="81600" y="200965"/>
                  </a:lnTo>
                  <a:cubicBezTo>
                    <a:pt x="59958" y="200965"/>
                    <a:pt x="39203" y="192368"/>
                    <a:pt x="23900" y="177065"/>
                  </a:cubicBezTo>
                  <a:cubicBezTo>
                    <a:pt x="8597" y="161762"/>
                    <a:pt x="0" y="141007"/>
                    <a:pt x="0" y="119365"/>
                  </a:cubicBezTo>
                  <a:lnTo>
                    <a:pt x="0" y="81600"/>
                  </a:lnTo>
                  <a:cubicBezTo>
                    <a:pt x="0" y="36533"/>
                    <a:pt x="36533" y="0"/>
                    <a:pt x="81600" y="0"/>
                  </a:cubicBezTo>
                  <a:close/>
                </a:path>
              </a:pathLst>
            </a:custGeom>
            <a:solidFill>
              <a:srgbClr val="190D9B"/>
            </a:solidFill>
          </p:spPr>
        </p:sp>
        <p:sp>
          <p:nvSpPr>
            <p:cNvPr id="17" name="TextBox 17"/>
            <p:cNvSpPr txBox="1"/>
            <p:nvPr/>
          </p:nvSpPr>
          <p:spPr>
            <a:xfrm>
              <a:off x="0" y="-38100"/>
              <a:ext cx="1274397" cy="239065"/>
            </a:xfrm>
            <a:prstGeom prst="rect">
              <a:avLst/>
            </a:prstGeom>
          </p:spPr>
          <p:txBody>
            <a:bodyPr lIns="50800" tIns="50800" rIns="50800" bIns="50800" rtlCol="0" anchor="ctr"/>
            <a:lstStyle/>
            <a:p>
              <a:pPr algn="ctr">
                <a:lnSpc>
                  <a:spcPts val="2800"/>
                </a:lnSpc>
              </a:pPr>
              <a:r>
                <a:rPr lang="en-US" sz="2000" b="1" spc="-20">
                  <a:solidFill>
                    <a:srgbClr val="FFFFFF"/>
                  </a:solidFill>
                  <a:latin typeface="Montserrat Bold"/>
                  <a:ea typeface="Montserrat Bold"/>
                  <a:cs typeface="Montserrat Bold"/>
                  <a:sym typeface="Montserrat Bold"/>
                </a:rPr>
                <a:t>HẠN CHẾ</a:t>
              </a:r>
            </a:p>
          </p:txBody>
        </p:sp>
      </p:grpSp>
      <p:grpSp>
        <p:nvGrpSpPr>
          <p:cNvPr id="18" name="Group 18"/>
          <p:cNvGrpSpPr/>
          <p:nvPr/>
        </p:nvGrpSpPr>
        <p:grpSpPr>
          <a:xfrm>
            <a:off x="9224760" y="6181060"/>
            <a:ext cx="3743259" cy="907699"/>
            <a:chOff x="0" y="-38100"/>
            <a:chExt cx="985879" cy="239065"/>
          </a:xfrm>
        </p:grpSpPr>
        <p:sp>
          <p:nvSpPr>
            <p:cNvPr id="19" name="Freeform 19"/>
            <p:cNvSpPr/>
            <p:nvPr/>
          </p:nvSpPr>
          <p:spPr>
            <a:xfrm>
              <a:off x="0" y="0"/>
              <a:ext cx="985879" cy="200965"/>
            </a:xfrm>
            <a:custGeom>
              <a:avLst/>
              <a:gdLst/>
              <a:ahLst/>
              <a:cxnLst/>
              <a:rect l="l" t="t" r="r" b="b"/>
              <a:pathLst>
                <a:path w="985879" h="200965">
                  <a:moveTo>
                    <a:pt x="100482" y="0"/>
                  </a:moveTo>
                  <a:lnTo>
                    <a:pt x="885397" y="0"/>
                  </a:lnTo>
                  <a:cubicBezTo>
                    <a:pt x="912046" y="0"/>
                    <a:pt x="937604" y="10587"/>
                    <a:pt x="956448" y="29431"/>
                  </a:cubicBezTo>
                  <a:cubicBezTo>
                    <a:pt x="975293" y="48275"/>
                    <a:pt x="985879" y="73833"/>
                    <a:pt x="985879" y="100482"/>
                  </a:cubicBezTo>
                  <a:lnTo>
                    <a:pt x="985879" y="100482"/>
                  </a:lnTo>
                  <a:cubicBezTo>
                    <a:pt x="985879" y="155977"/>
                    <a:pt x="940892" y="200965"/>
                    <a:pt x="885397" y="200965"/>
                  </a:cubicBezTo>
                  <a:lnTo>
                    <a:pt x="100482" y="200965"/>
                  </a:lnTo>
                  <a:cubicBezTo>
                    <a:pt x="73833" y="200965"/>
                    <a:pt x="48275" y="190378"/>
                    <a:pt x="29431" y="171534"/>
                  </a:cubicBezTo>
                  <a:cubicBezTo>
                    <a:pt x="10587" y="152690"/>
                    <a:pt x="0" y="127132"/>
                    <a:pt x="0" y="100482"/>
                  </a:cubicBezTo>
                  <a:lnTo>
                    <a:pt x="0" y="100482"/>
                  </a:lnTo>
                  <a:cubicBezTo>
                    <a:pt x="0" y="73833"/>
                    <a:pt x="10587" y="48275"/>
                    <a:pt x="29431" y="29431"/>
                  </a:cubicBezTo>
                  <a:cubicBezTo>
                    <a:pt x="48275" y="10587"/>
                    <a:pt x="73833" y="0"/>
                    <a:pt x="100482" y="0"/>
                  </a:cubicBezTo>
                  <a:close/>
                </a:path>
              </a:pathLst>
            </a:custGeom>
            <a:solidFill>
              <a:srgbClr val="190D9B"/>
            </a:solidFill>
          </p:spPr>
        </p:sp>
        <p:sp>
          <p:nvSpPr>
            <p:cNvPr id="20" name="TextBox 20"/>
            <p:cNvSpPr txBox="1"/>
            <p:nvPr/>
          </p:nvSpPr>
          <p:spPr>
            <a:xfrm>
              <a:off x="0" y="-38100"/>
              <a:ext cx="985879" cy="239065"/>
            </a:xfrm>
            <a:prstGeom prst="rect">
              <a:avLst/>
            </a:prstGeom>
          </p:spPr>
          <p:txBody>
            <a:bodyPr lIns="50800" tIns="50800" rIns="50800" bIns="50800" rtlCol="0" anchor="ctr"/>
            <a:lstStyle/>
            <a:p>
              <a:pPr algn="ctr">
                <a:lnSpc>
                  <a:spcPts val="2800"/>
                </a:lnSpc>
              </a:pPr>
              <a:r>
                <a:rPr lang="en-US" sz="2000" b="1" spc="-20" dirty="0">
                  <a:solidFill>
                    <a:srgbClr val="FFFFFF"/>
                  </a:solidFill>
                  <a:latin typeface="Montserrat Bold"/>
                  <a:ea typeface="Montserrat Bold"/>
                  <a:cs typeface="Montserrat Bold"/>
                  <a:sym typeface="Montserrat Bold"/>
                </a:rPr>
                <a:t>ĐỀ XUẤT CẢI TIẾN</a:t>
              </a:r>
            </a:p>
          </p:txBody>
        </p:sp>
      </p:grpSp>
      <p:grpSp>
        <p:nvGrpSpPr>
          <p:cNvPr id="21" name="Group 21"/>
          <p:cNvGrpSpPr/>
          <p:nvPr/>
        </p:nvGrpSpPr>
        <p:grpSpPr>
          <a:xfrm>
            <a:off x="8677027" y="3359145"/>
            <a:ext cx="4838725" cy="907699"/>
            <a:chOff x="0" y="-38100"/>
            <a:chExt cx="1274397" cy="239065"/>
          </a:xfrm>
        </p:grpSpPr>
        <p:sp>
          <p:nvSpPr>
            <p:cNvPr id="22" name="Freeform 22"/>
            <p:cNvSpPr/>
            <p:nvPr/>
          </p:nvSpPr>
          <p:spPr>
            <a:xfrm>
              <a:off x="0" y="0"/>
              <a:ext cx="1274397" cy="200965"/>
            </a:xfrm>
            <a:custGeom>
              <a:avLst/>
              <a:gdLst/>
              <a:ahLst/>
              <a:cxnLst/>
              <a:rect l="l" t="t" r="r" b="b"/>
              <a:pathLst>
                <a:path w="1274397" h="200965">
                  <a:moveTo>
                    <a:pt x="81600" y="0"/>
                  </a:moveTo>
                  <a:lnTo>
                    <a:pt x="1192797" y="0"/>
                  </a:lnTo>
                  <a:cubicBezTo>
                    <a:pt x="1214439" y="0"/>
                    <a:pt x="1235194" y="8597"/>
                    <a:pt x="1250497" y="23900"/>
                  </a:cubicBezTo>
                  <a:cubicBezTo>
                    <a:pt x="1265800" y="39203"/>
                    <a:pt x="1274397" y="59958"/>
                    <a:pt x="1274397" y="81600"/>
                  </a:cubicBezTo>
                  <a:lnTo>
                    <a:pt x="1274397" y="119365"/>
                  </a:lnTo>
                  <a:cubicBezTo>
                    <a:pt x="1274397" y="164431"/>
                    <a:pt x="1237863" y="200965"/>
                    <a:pt x="1192797" y="200965"/>
                  </a:cubicBezTo>
                  <a:lnTo>
                    <a:pt x="81600" y="200965"/>
                  </a:lnTo>
                  <a:cubicBezTo>
                    <a:pt x="59958" y="200965"/>
                    <a:pt x="39203" y="192368"/>
                    <a:pt x="23900" y="177065"/>
                  </a:cubicBezTo>
                  <a:cubicBezTo>
                    <a:pt x="8597" y="161762"/>
                    <a:pt x="0" y="141007"/>
                    <a:pt x="0" y="119365"/>
                  </a:cubicBezTo>
                  <a:lnTo>
                    <a:pt x="0" y="81600"/>
                  </a:lnTo>
                  <a:cubicBezTo>
                    <a:pt x="0" y="36533"/>
                    <a:pt x="36533" y="0"/>
                    <a:pt x="81600" y="0"/>
                  </a:cubicBezTo>
                  <a:close/>
                </a:path>
              </a:pathLst>
            </a:custGeom>
            <a:solidFill>
              <a:srgbClr val="190D9B"/>
            </a:solidFill>
          </p:spPr>
        </p:sp>
        <p:sp>
          <p:nvSpPr>
            <p:cNvPr id="23" name="TextBox 23"/>
            <p:cNvSpPr txBox="1"/>
            <p:nvPr/>
          </p:nvSpPr>
          <p:spPr>
            <a:xfrm>
              <a:off x="0" y="-38100"/>
              <a:ext cx="1274397" cy="239065"/>
            </a:xfrm>
            <a:prstGeom prst="rect">
              <a:avLst/>
            </a:prstGeom>
          </p:spPr>
          <p:txBody>
            <a:bodyPr lIns="50800" tIns="50800" rIns="50800" bIns="50800" rtlCol="0" anchor="ctr"/>
            <a:lstStyle/>
            <a:p>
              <a:pPr algn="ctr">
                <a:lnSpc>
                  <a:spcPts val="2800"/>
                </a:lnSpc>
              </a:pPr>
              <a:r>
                <a:rPr lang="en-US" sz="2000" b="1" spc="-20" dirty="0">
                  <a:solidFill>
                    <a:srgbClr val="FFFFFF"/>
                  </a:solidFill>
                  <a:latin typeface="Montserrat Bold"/>
                  <a:ea typeface="Montserrat Bold"/>
                  <a:cs typeface="Montserrat Bold"/>
                  <a:sym typeface="Montserrat Bold"/>
                </a:rPr>
                <a:t>TIỀM NĂNG PHÁT TRIỂN</a:t>
              </a:r>
            </a:p>
          </p:txBody>
        </p:sp>
      </p:grpSp>
      <p:grpSp>
        <p:nvGrpSpPr>
          <p:cNvPr id="24" name="Group 24"/>
          <p:cNvGrpSpPr/>
          <p:nvPr/>
        </p:nvGrpSpPr>
        <p:grpSpPr>
          <a:xfrm>
            <a:off x="5029200" y="1680142"/>
            <a:ext cx="11817409" cy="1685552"/>
            <a:chOff x="-43486" y="-38100"/>
            <a:chExt cx="3112404" cy="443931"/>
          </a:xfrm>
        </p:grpSpPr>
        <p:sp>
          <p:nvSpPr>
            <p:cNvPr id="25" name="Freeform 25"/>
            <p:cNvSpPr/>
            <p:nvPr/>
          </p:nvSpPr>
          <p:spPr>
            <a:xfrm>
              <a:off x="0" y="0"/>
              <a:ext cx="3068918" cy="405831"/>
            </a:xfrm>
            <a:custGeom>
              <a:avLst/>
              <a:gdLst/>
              <a:ahLst/>
              <a:cxnLst/>
              <a:rect l="l" t="t" r="r" b="b"/>
              <a:pathLst>
                <a:path w="3068918" h="405831">
                  <a:moveTo>
                    <a:pt x="33885" y="0"/>
                  </a:moveTo>
                  <a:lnTo>
                    <a:pt x="3035033" y="0"/>
                  </a:lnTo>
                  <a:cubicBezTo>
                    <a:pt x="3044020" y="0"/>
                    <a:pt x="3052639" y="3570"/>
                    <a:pt x="3058994" y="9925"/>
                  </a:cubicBezTo>
                  <a:cubicBezTo>
                    <a:pt x="3065348" y="16279"/>
                    <a:pt x="3068918" y="24898"/>
                    <a:pt x="3068918" y="33885"/>
                  </a:cubicBezTo>
                  <a:lnTo>
                    <a:pt x="3068918" y="371946"/>
                  </a:lnTo>
                  <a:cubicBezTo>
                    <a:pt x="3068918" y="390661"/>
                    <a:pt x="3053747" y="405831"/>
                    <a:pt x="3035033" y="405831"/>
                  </a:cubicBezTo>
                  <a:lnTo>
                    <a:pt x="33885" y="405831"/>
                  </a:lnTo>
                  <a:cubicBezTo>
                    <a:pt x="15171" y="405831"/>
                    <a:pt x="0" y="390661"/>
                    <a:pt x="0" y="371946"/>
                  </a:cubicBezTo>
                  <a:lnTo>
                    <a:pt x="0" y="33885"/>
                  </a:lnTo>
                  <a:cubicBezTo>
                    <a:pt x="0" y="15171"/>
                    <a:pt x="15171" y="0"/>
                    <a:pt x="33885" y="0"/>
                  </a:cubicBezTo>
                  <a:close/>
                </a:path>
              </a:pathLst>
            </a:custGeom>
            <a:solidFill>
              <a:srgbClr val="FFFFFF"/>
            </a:solidFill>
            <a:ln w="28575" cap="rnd">
              <a:solidFill>
                <a:srgbClr val="000000"/>
              </a:solidFill>
              <a:prstDash val="lgDash"/>
              <a:round/>
            </a:ln>
          </p:spPr>
        </p:sp>
        <p:sp>
          <p:nvSpPr>
            <p:cNvPr id="26" name="TextBox 26"/>
            <p:cNvSpPr txBox="1"/>
            <p:nvPr/>
          </p:nvSpPr>
          <p:spPr>
            <a:xfrm>
              <a:off x="-43486" y="-38100"/>
              <a:ext cx="3112404" cy="443931"/>
            </a:xfrm>
            <a:prstGeom prst="rect">
              <a:avLst/>
            </a:prstGeom>
          </p:spPr>
          <p:txBody>
            <a:bodyPr lIns="254000" tIns="254000" rIns="254000" bIns="254000" rtlCol="0" anchor="ctr"/>
            <a:lstStyle/>
            <a:p>
              <a:pPr marL="410211" lvl="1" indent="-205106" algn="just">
                <a:lnSpc>
                  <a:spcPts val="2660"/>
                </a:lnSpc>
                <a:buFont typeface="Arial"/>
                <a:buChar char="•"/>
              </a:pPr>
              <a:r>
                <a:rPr lang="en-US" sz="1900" spc="-19" dirty="0" err="1">
                  <a:solidFill>
                    <a:srgbClr val="000000"/>
                  </a:solidFill>
                  <a:latin typeface="Montserrat Medium"/>
                  <a:ea typeface="Montserrat Medium"/>
                  <a:cs typeface="Montserrat Medium"/>
                  <a:sym typeface="Montserrat Medium"/>
                </a:rPr>
                <a:t>Thiếu</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dữ</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liệu</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chất</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lượng</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cao</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thiếu</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dữ</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liệu</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cảm</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xúc</a:t>
              </a:r>
              <a:r>
                <a:rPr lang="en-US" sz="1900" spc="-19" dirty="0">
                  <a:solidFill>
                    <a:srgbClr val="000000"/>
                  </a:solidFill>
                  <a:latin typeface="Montserrat Medium"/>
                  <a:ea typeface="Montserrat Medium"/>
                  <a:cs typeface="Montserrat Medium"/>
                  <a:sym typeface="Montserrat Medium"/>
                </a:rPr>
                <a:t> NĐT, </a:t>
              </a:r>
              <a:r>
                <a:rPr lang="en-US" sz="1900" spc="-19" dirty="0" err="1">
                  <a:solidFill>
                    <a:srgbClr val="000000"/>
                  </a:solidFill>
                  <a:latin typeface="Montserrat Medium"/>
                  <a:ea typeface="Montserrat Medium"/>
                  <a:cs typeface="Montserrat Medium"/>
                  <a:sym typeface="Montserrat Medium"/>
                </a:rPr>
                <a:t>khó</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xác</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định</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nhân</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quả</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từ</a:t>
              </a:r>
              <a:r>
                <a:rPr lang="en-US" sz="1900" spc="-19" dirty="0">
                  <a:solidFill>
                    <a:srgbClr val="000000"/>
                  </a:solidFill>
                  <a:latin typeface="Montserrat Medium"/>
                  <a:ea typeface="Montserrat Medium"/>
                  <a:cs typeface="Montserrat Medium"/>
                  <a:sym typeface="Montserrat Medium"/>
                </a:rPr>
                <a:t> tin </a:t>
              </a:r>
              <a:r>
                <a:rPr lang="en-US" sz="1900" spc="-19" dirty="0" err="1">
                  <a:solidFill>
                    <a:srgbClr val="000000"/>
                  </a:solidFill>
                  <a:latin typeface="Montserrat Medium"/>
                  <a:ea typeface="Montserrat Medium"/>
                  <a:cs typeface="Montserrat Medium"/>
                  <a:sym typeface="Montserrat Medium"/>
                </a:rPr>
                <a:t>tức</a:t>
              </a:r>
              <a:endParaRPr lang="en-US" sz="1900" spc="-19" dirty="0">
                <a:solidFill>
                  <a:srgbClr val="000000"/>
                </a:solidFill>
                <a:latin typeface="Montserrat Medium"/>
                <a:ea typeface="Montserrat Medium"/>
                <a:cs typeface="Montserrat Medium"/>
                <a:sym typeface="Montserrat Medium"/>
              </a:endParaRPr>
            </a:p>
            <a:p>
              <a:pPr marL="410211" lvl="1" indent="-205106" algn="just">
                <a:lnSpc>
                  <a:spcPts val="2660"/>
                </a:lnSpc>
                <a:buFont typeface="Arial"/>
                <a:buChar char="•"/>
              </a:pPr>
              <a:r>
                <a:rPr lang="en-US" sz="1900" spc="-19" dirty="0">
                  <a:solidFill>
                    <a:srgbClr val="000000"/>
                  </a:solidFill>
                  <a:latin typeface="Montserrat Medium"/>
                  <a:ea typeface="Montserrat Medium"/>
                  <a:cs typeface="Montserrat Medium"/>
                  <a:sym typeface="Montserrat Medium"/>
                </a:rPr>
                <a:t>LLM </a:t>
              </a:r>
              <a:r>
                <a:rPr lang="en-US" sz="1900" spc="-19" dirty="0" err="1">
                  <a:solidFill>
                    <a:srgbClr val="000000"/>
                  </a:solidFill>
                  <a:latin typeface="Montserrat Medium"/>
                  <a:ea typeface="Montserrat Medium"/>
                  <a:cs typeface="Montserrat Medium"/>
                  <a:sym typeface="Montserrat Medium"/>
                </a:rPr>
                <a:t>chưa</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hoàn</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toàn</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tối</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ưu</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cho</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tiếng</a:t>
              </a:r>
              <a:r>
                <a:rPr lang="en-US" sz="1900" spc="-19" dirty="0">
                  <a:solidFill>
                    <a:srgbClr val="000000"/>
                  </a:solidFill>
                  <a:latin typeface="Montserrat Medium"/>
                  <a:ea typeface="Montserrat Medium"/>
                  <a:cs typeface="Montserrat Medium"/>
                  <a:sym typeface="Montserrat Medium"/>
                </a:rPr>
                <a:t> Việt</a:t>
              </a:r>
            </a:p>
            <a:p>
              <a:pPr marL="410211" lvl="1" indent="-205106" algn="just">
                <a:lnSpc>
                  <a:spcPts val="2660"/>
                </a:lnSpc>
                <a:buFont typeface="Arial"/>
                <a:buChar char="•"/>
              </a:pPr>
              <a:r>
                <a:rPr lang="en-US" sz="1900" spc="-19" dirty="0" err="1">
                  <a:solidFill>
                    <a:srgbClr val="000000"/>
                  </a:solidFill>
                  <a:latin typeface="Montserrat Medium"/>
                  <a:ea typeface="Montserrat Medium"/>
                  <a:cs typeface="Montserrat Medium"/>
                  <a:sym typeface="Montserrat Medium"/>
                </a:rPr>
                <a:t>Cách</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trả</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lời</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chưa</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đa</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dạng</a:t>
              </a:r>
              <a:endParaRPr lang="en-US" sz="1900" spc="-19" dirty="0">
                <a:solidFill>
                  <a:srgbClr val="000000"/>
                </a:solidFill>
                <a:latin typeface="Montserrat Medium"/>
                <a:ea typeface="Montserrat Medium"/>
                <a:cs typeface="Montserrat Medium"/>
                <a:sym typeface="Montserrat Medium"/>
              </a:endParaRPr>
            </a:p>
          </p:txBody>
        </p:sp>
      </p:grpSp>
      <p:grpSp>
        <p:nvGrpSpPr>
          <p:cNvPr id="27" name="Group 27"/>
          <p:cNvGrpSpPr/>
          <p:nvPr/>
        </p:nvGrpSpPr>
        <p:grpSpPr>
          <a:xfrm>
            <a:off x="5029200" y="7001932"/>
            <a:ext cx="11817409" cy="2390402"/>
            <a:chOff x="-43486" y="-38100"/>
            <a:chExt cx="3112404" cy="629571"/>
          </a:xfrm>
        </p:grpSpPr>
        <p:sp>
          <p:nvSpPr>
            <p:cNvPr id="28" name="Freeform 28"/>
            <p:cNvSpPr/>
            <p:nvPr/>
          </p:nvSpPr>
          <p:spPr>
            <a:xfrm>
              <a:off x="0" y="0"/>
              <a:ext cx="3068918" cy="591471"/>
            </a:xfrm>
            <a:custGeom>
              <a:avLst/>
              <a:gdLst/>
              <a:ahLst/>
              <a:cxnLst/>
              <a:rect l="l" t="t" r="r" b="b"/>
              <a:pathLst>
                <a:path w="3068918" h="591471">
                  <a:moveTo>
                    <a:pt x="33885" y="0"/>
                  </a:moveTo>
                  <a:lnTo>
                    <a:pt x="3035033" y="0"/>
                  </a:lnTo>
                  <a:cubicBezTo>
                    <a:pt x="3044020" y="0"/>
                    <a:pt x="3052639" y="3570"/>
                    <a:pt x="3058994" y="9925"/>
                  </a:cubicBezTo>
                  <a:cubicBezTo>
                    <a:pt x="3065348" y="16279"/>
                    <a:pt x="3068918" y="24898"/>
                    <a:pt x="3068918" y="33885"/>
                  </a:cubicBezTo>
                  <a:lnTo>
                    <a:pt x="3068918" y="557586"/>
                  </a:lnTo>
                  <a:cubicBezTo>
                    <a:pt x="3068918" y="576300"/>
                    <a:pt x="3053747" y="591471"/>
                    <a:pt x="3035033" y="591471"/>
                  </a:cubicBezTo>
                  <a:lnTo>
                    <a:pt x="33885" y="591471"/>
                  </a:lnTo>
                  <a:cubicBezTo>
                    <a:pt x="15171" y="591471"/>
                    <a:pt x="0" y="576300"/>
                    <a:pt x="0" y="557586"/>
                  </a:cubicBezTo>
                  <a:lnTo>
                    <a:pt x="0" y="33885"/>
                  </a:lnTo>
                  <a:cubicBezTo>
                    <a:pt x="0" y="15171"/>
                    <a:pt x="15171" y="0"/>
                    <a:pt x="33885" y="0"/>
                  </a:cubicBezTo>
                  <a:close/>
                </a:path>
              </a:pathLst>
            </a:custGeom>
            <a:solidFill>
              <a:srgbClr val="FFFFFF"/>
            </a:solidFill>
            <a:ln w="28575" cap="rnd">
              <a:solidFill>
                <a:srgbClr val="000000"/>
              </a:solidFill>
              <a:prstDash val="lgDash"/>
              <a:round/>
            </a:ln>
          </p:spPr>
        </p:sp>
        <p:sp>
          <p:nvSpPr>
            <p:cNvPr id="29" name="TextBox 29"/>
            <p:cNvSpPr txBox="1"/>
            <p:nvPr/>
          </p:nvSpPr>
          <p:spPr>
            <a:xfrm>
              <a:off x="-43486" y="-38100"/>
              <a:ext cx="3112404" cy="629571"/>
            </a:xfrm>
            <a:prstGeom prst="rect">
              <a:avLst/>
            </a:prstGeom>
          </p:spPr>
          <p:txBody>
            <a:bodyPr lIns="254000" tIns="254000" rIns="254000" bIns="254000" rtlCol="0" anchor="ctr"/>
            <a:lstStyle/>
            <a:p>
              <a:pPr marL="410211" lvl="1" indent="-205106" algn="just">
                <a:lnSpc>
                  <a:spcPts val="2660"/>
                </a:lnSpc>
                <a:buFont typeface="Arial"/>
                <a:buChar char="•"/>
              </a:pPr>
              <a:r>
                <a:rPr lang="en-US" sz="1900" spc="-19" dirty="0" err="1">
                  <a:solidFill>
                    <a:srgbClr val="000000"/>
                  </a:solidFill>
                  <a:latin typeface="Montserrat Medium"/>
                  <a:ea typeface="Montserrat Medium"/>
                  <a:cs typeface="Montserrat Medium"/>
                  <a:sym typeface="Montserrat Medium"/>
                </a:rPr>
                <a:t>Bổ</a:t>
              </a:r>
              <a:r>
                <a:rPr lang="en-US" sz="1900" spc="-19" dirty="0">
                  <a:solidFill>
                    <a:srgbClr val="000000"/>
                  </a:solidFill>
                  <a:latin typeface="Montserrat Medium"/>
                  <a:ea typeface="Montserrat Medium"/>
                  <a:cs typeface="Montserrat Medium"/>
                  <a:sym typeface="Montserrat Medium"/>
                </a:rPr>
                <a:t> sung </a:t>
              </a:r>
              <a:r>
                <a:rPr lang="en-US" sz="1900" spc="-19" dirty="0" err="1">
                  <a:solidFill>
                    <a:srgbClr val="000000"/>
                  </a:solidFill>
                  <a:latin typeface="Montserrat Medium"/>
                  <a:ea typeface="Montserrat Medium"/>
                  <a:cs typeface="Montserrat Medium"/>
                  <a:sym typeface="Montserrat Medium"/>
                </a:rPr>
                <a:t>dữ</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liệu</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kinh</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tế</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vĩ</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mô</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Lãi</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suất</a:t>
              </a:r>
              <a:r>
                <a:rPr lang="en-US" sz="1900" spc="-19" dirty="0">
                  <a:solidFill>
                    <a:srgbClr val="000000"/>
                  </a:solidFill>
                  <a:latin typeface="Montserrat Medium"/>
                  <a:ea typeface="Montserrat Medium"/>
                  <a:cs typeface="Montserrat Medium"/>
                  <a:sym typeface="Montserrat Medium"/>
                </a:rPr>
                <a:t>, CPI, GDP </a:t>
              </a:r>
              <a:r>
                <a:rPr lang="en-US" sz="1900" spc="-19" dirty="0" err="1">
                  <a:solidFill>
                    <a:srgbClr val="000000"/>
                  </a:solidFill>
                  <a:latin typeface="Montserrat Medium"/>
                  <a:ea typeface="Montserrat Medium"/>
                  <a:cs typeface="Montserrat Medium"/>
                  <a:sym typeface="Montserrat Medium"/>
                </a:rPr>
                <a:t>để</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nâng</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cao</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độ</a:t>
              </a:r>
              <a:r>
                <a:rPr lang="en-US" sz="1900" spc="-19" dirty="0">
                  <a:solidFill>
                    <a:srgbClr val="000000"/>
                  </a:solidFill>
                  <a:latin typeface="Montserrat Medium"/>
                  <a:ea typeface="Montserrat Medium"/>
                  <a:cs typeface="Montserrat Medium"/>
                  <a:sym typeface="Montserrat Medium"/>
                </a:rPr>
                <a:t> bao </a:t>
              </a:r>
              <a:r>
                <a:rPr lang="en-US" sz="1900" spc="-19" dirty="0" err="1">
                  <a:solidFill>
                    <a:srgbClr val="000000"/>
                  </a:solidFill>
                  <a:latin typeface="Montserrat Medium"/>
                  <a:ea typeface="Montserrat Medium"/>
                  <a:cs typeface="Montserrat Medium"/>
                  <a:sym typeface="Montserrat Medium"/>
                </a:rPr>
                <a:t>phủ</a:t>
              </a:r>
              <a:r>
                <a:rPr lang="en-US" sz="1900" spc="-19" dirty="0">
                  <a:solidFill>
                    <a:srgbClr val="000000"/>
                  </a:solidFill>
                  <a:latin typeface="Montserrat Medium"/>
                  <a:ea typeface="Montserrat Medium"/>
                  <a:cs typeface="Montserrat Medium"/>
                  <a:sym typeface="Montserrat Medium"/>
                </a:rPr>
                <a:t>.</a:t>
              </a:r>
            </a:p>
            <a:p>
              <a:pPr marL="410211" lvl="1" indent="-205106" algn="just">
                <a:lnSpc>
                  <a:spcPts val="2660"/>
                </a:lnSpc>
                <a:buFont typeface="Arial"/>
                <a:buChar char="•"/>
              </a:pPr>
              <a:r>
                <a:rPr lang="en-US" sz="1900" spc="-19" dirty="0" err="1">
                  <a:solidFill>
                    <a:srgbClr val="000000"/>
                  </a:solidFill>
                  <a:latin typeface="Montserrat Medium"/>
                  <a:ea typeface="Montserrat Medium"/>
                  <a:cs typeface="Montserrat Medium"/>
                  <a:sym typeface="Montserrat Medium"/>
                </a:rPr>
                <a:t>Áp</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dụng</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thêm</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các</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kỹ</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thuật</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phân</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tích</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cảm</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xúc</a:t>
              </a:r>
              <a:r>
                <a:rPr lang="en-US" sz="1900" spc="-19" dirty="0">
                  <a:solidFill>
                    <a:srgbClr val="000000"/>
                  </a:solidFill>
                  <a:latin typeface="Montserrat Medium"/>
                  <a:ea typeface="Montserrat Medium"/>
                  <a:cs typeface="Montserrat Medium"/>
                  <a:sym typeface="Montserrat Medium"/>
                </a:rPr>
                <a:t> (sentiment analysis)</a:t>
              </a:r>
            </a:p>
            <a:p>
              <a:pPr marL="410211" lvl="1" indent="-205106" algn="just">
                <a:lnSpc>
                  <a:spcPts val="2660"/>
                </a:lnSpc>
                <a:buFont typeface="Arial"/>
                <a:buChar char="•"/>
              </a:pPr>
              <a:r>
                <a:rPr lang="en-US" sz="1900" spc="-19" dirty="0" err="1">
                  <a:solidFill>
                    <a:srgbClr val="000000"/>
                  </a:solidFill>
                  <a:latin typeface="Montserrat Medium"/>
                  <a:ea typeface="Montserrat Medium"/>
                  <a:cs typeface="Montserrat Medium"/>
                  <a:sym typeface="Montserrat Medium"/>
                </a:rPr>
                <a:t>Mở</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rộng</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dự</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báo</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dài</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hạn</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Từ</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vài</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ngày</a:t>
              </a:r>
              <a:r>
                <a:rPr lang="en-US" sz="1900" spc="-19" dirty="0">
                  <a:solidFill>
                    <a:srgbClr val="000000"/>
                  </a:solidFill>
                  <a:latin typeface="Montserrat Medium"/>
                  <a:ea typeface="Montserrat Medium"/>
                  <a:cs typeface="Montserrat Medium"/>
                  <a:sym typeface="Montserrat Medium"/>
                </a:rPr>
                <a:t> → </a:t>
              </a:r>
              <a:r>
                <a:rPr lang="en-US" sz="1900" spc="-19" dirty="0" err="1">
                  <a:solidFill>
                    <a:srgbClr val="000000"/>
                  </a:solidFill>
                  <a:latin typeface="Montserrat Medium"/>
                  <a:ea typeface="Montserrat Medium"/>
                  <a:cs typeface="Montserrat Medium"/>
                  <a:sym typeface="Montserrat Medium"/>
                </a:rPr>
                <a:t>vài</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tuần</a:t>
              </a:r>
              <a:r>
                <a:rPr lang="en-US" sz="1900" spc="-19" dirty="0">
                  <a:solidFill>
                    <a:srgbClr val="000000"/>
                  </a:solidFill>
                  <a:latin typeface="Montserrat Medium"/>
                  <a:ea typeface="Montserrat Medium"/>
                  <a:cs typeface="Montserrat Medium"/>
                  <a:sym typeface="Montserrat Medium"/>
                </a:rPr>
                <a:t>/</a:t>
              </a:r>
              <a:r>
                <a:rPr lang="en-US" sz="1900" spc="-19" dirty="0" err="1">
                  <a:solidFill>
                    <a:srgbClr val="000000"/>
                  </a:solidFill>
                  <a:latin typeface="Montserrat Medium"/>
                  <a:ea typeface="Montserrat Medium"/>
                  <a:cs typeface="Montserrat Medium"/>
                  <a:sym typeface="Montserrat Medium"/>
                </a:rPr>
                <a:t>tháng</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để</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hỗ</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trợ</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nhà</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đầu</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tư</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dài</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hạn</a:t>
              </a:r>
              <a:r>
                <a:rPr lang="en-US" sz="1900" spc="-19" dirty="0">
                  <a:solidFill>
                    <a:srgbClr val="000000"/>
                  </a:solidFill>
                  <a:latin typeface="Montserrat Medium"/>
                  <a:ea typeface="Montserrat Medium"/>
                  <a:cs typeface="Montserrat Medium"/>
                  <a:sym typeface="Montserrat Medium"/>
                </a:rPr>
                <a:t>.</a:t>
              </a:r>
            </a:p>
            <a:p>
              <a:pPr marL="410211" lvl="1" indent="-205106" algn="just">
                <a:lnSpc>
                  <a:spcPts val="2660"/>
                </a:lnSpc>
                <a:buFont typeface="Arial"/>
                <a:buChar char="•"/>
              </a:pPr>
              <a:r>
                <a:rPr lang="en-US" sz="1900" spc="-19" dirty="0" err="1">
                  <a:solidFill>
                    <a:srgbClr val="000000"/>
                  </a:solidFill>
                  <a:latin typeface="Montserrat Medium"/>
                  <a:ea typeface="Montserrat Medium"/>
                  <a:cs typeface="Montserrat Medium"/>
                  <a:sym typeface="Montserrat Medium"/>
                </a:rPr>
                <a:t>Xây</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dựng</a:t>
              </a:r>
              <a:r>
                <a:rPr lang="en-US" sz="1900" spc="-19" dirty="0">
                  <a:solidFill>
                    <a:srgbClr val="000000"/>
                  </a:solidFill>
                  <a:latin typeface="Montserrat Medium"/>
                  <a:ea typeface="Montserrat Medium"/>
                  <a:cs typeface="Montserrat Medium"/>
                  <a:sym typeface="Montserrat Medium"/>
                </a:rPr>
                <a:t> app </a:t>
              </a:r>
              <a:r>
                <a:rPr lang="en-US" sz="1900" spc="-19" dirty="0" err="1">
                  <a:solidFill>
                    <a:srgbClr val="000000"/>
                  </a:solidFill>
                  <a:latin typeface="Montserrat Medium"/>
                  <a:ea typeface="Montserrat Medium"/>
                  <a:cs typeface="Montserrat Medium"/>
                  <a:sym typeface="Montserrat Medium"/>
                </a:rPr>
                <a:t>hoặc</a:t>
              </a:r>
              <a:r>
                <a:rPr lang="en-US" sz="1900" spc="-19" dirty="0">
                  <a:solidFill>
                    <a:srgbClr val="000000"/>
                  </a:solidFill>
                  <a:latin typeface="Montserrat Medium"/>
                  <a:ea typeface="Montserrat Medium"/>
                  <a:cs typeface="Montserrat Medium"/>
                  <a:sym typeface="Montserrat Medium"/>
                </a:rPr>
                <a:t> web app: Giao </a:t>
              </a:r>
              <a:r>
                <a:rPr lang="en-US" sz="1900" spc="-19" dirty="0" err="1">
                  <a:solidFill>
                    <a:srgbClr val="000000"/>
                  </a:solidFill>
                  <a:latin typeface="Montserrat Medium"/>
                  <a:ea typeface="Montserrat Medium"/>
                  <a:cs typeface="Montserrat Medium"/>
                  <a:sym typeface="Montserrat Medium"/>
                </a:rPr>
                <a:t>diện</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đơn</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giản</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cho</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phép</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nhập</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mã</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cổ</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phiếu</a:t>
              </a:r>
              <a:r>
                <a:rPr lang="en-US" sz="1900" spc="-19" dirty="0">
                  <a:solidFill>
                    <a:srgbClr val="000000"/>
                  </a:solidFill>
                  <a:latin typeface="Montserrat Medium"/>
                  <a:ea typeface="Montserrat Medium"/>
                  <a:cs typeface="Montserrat Medium"/>
                  <a:sym typeface="Montserrat Medium"/>
                </a:rPr>
                <a:t> → </a:t>
              </a:r>
              <a:r>
                <a:rPr lang="en-US" sz="1900" spc="-19" dirty="0" err="1">
                  <a:solidFill>
                    <a:srgbClr val="000000"/>
                  </a:solidFill>
                  <a:latin typeface="Montserrat Medium"/>
                  <a:ea typeface="Montserrat Medium"/>
                  <a:cs typeface="Montserrat Medium"/>
                  <a:sym typeface="Montserrat Medium"/>
                </a:rPr>
                <a:t>trả</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về</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dự</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báo</a:t>
              </a:r>
              <a:r>
                <a:rPr lang="en-US" sz="1900" spc="-19" dirty="0">
                  <a:solidFill>
                    <a:srgbClr val="000000"/>
                  </a:solidFill>
                  <a:latin typeface="Montserrat Medium"/>
                  <a:ea typeface="Montserrat Medium"/>
                  <a:cs typeface="Montserrat Medium"/>
                  <a:sym typeface="Montserrat Medium"/>
                </a:rPr>
                <a:t> + </a:t>
              </a:r>
              <a:r>
                <a:rPr lang="en-US" sz="1900" spc="-19" dirty="0" err="1">
                  <a:solidFill>
                    <a:srgbClr val="000000"/>
                  </a:solidFill>
                  <a:latin typeface="Montserrat Medium"/>
                  <a:ea typeface="Montserrat Medium"/>
                  <a:cs typeface="Montserrat Medium"/>
                  <a:sym typeface="Montserrat Medium"/>
                </a:rPr>
                <a:t>phân</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tích</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ngữ</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cảnh</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tự</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động</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bằng</a:t>
              </a:r>
              <a:r>
                <a:rPr lang="en-US" sz="1900" spc="-19" dirty="0">
                  <a:solidFill>
                    <a:srgbClr val="000000"/>
                  </a:solidFill>
                  <a:latin typeface="Montserrat Medium"/>
                  <a:ea typeface="Montserrat Medium"/>
                  <a:cs typeface="Montserrat Medium"/>
                  <a:sym typeface="Montserrat Medium"/>
                </a:rPr>
                <a:t> AI.</a:t>
              </a:r>
            </a:p>
          </p:txBody>
        </p:sp>
      </p:grpSp>
      <p:grpSp>
        <p:nvGrpSpPr>
          <p:cNvPr id="30" name="Group 30"/>
          <p:cNvGrpSpPr/>
          <p:nvPr/>
        </p:nvGrpSpPr>
        <p:grpSpPr>
          <a:xfrm>
            <a:off x="5029200" y="4249878"/>
            <a:ext cx="11817409" cy="2070188"/>
            <a:chOff x="-43486" y="-22029"/>
            <a:chExt cx="3112404" cy="545235"/>
          </a:xfrm>
        </p:grpSpPr>
        <p:sp>
          <p:nvSpPr>
            <p:cNvPr id="31" name="Freeform 31"/>
            <p:cNvSpPr/>
            <p:nvPr/>
          </p:nvSpPr>
          <p:spPr>
            <a:xfrm>
              <a:off x="0" y="0"/>
              <a:ext cx="3068918" cy="507135"/>
            </a:xfrm>
            <a:custGeom>
              <a:avLst/>
              <a:gdLst/>
              <a:ahLst/>
              <a:cxnLst/>
              <a:rect l="l" t="t" r="r" b="b"/>
              <a:pathLst>
                <a:path w="3068918" h="507135">
                  <a:moveTo>
                    <a:pt x="33885" y="0"/>
                  </a:moveTo>
                  <a:lnTo>
                    <a:pt x="3035033" y="0"/>
                  </a:lnTo>
                  <a:cubicBezTo>
                    <a:pt x="3044020" y="0"/>
                    <a:pt x="3052639" y="3570"/>
                    <a:pt x="3058994" y="9925"/>
                  </a:cubicBezTo>
                  <a:cubicBezTo>
                    <a:pt x="3065348" y="16279"/>
                    <a:pt x="3068918" y="24898"/>
                    <a:pt x="3068918" y="33885"/>
                  </a:cubicBezTo>
                  <a:lnTo>
                    <a:pt x="3068918" y="473250"/>
                  </a:lnTo>
                  <a:cubicBezTo>
                    <a:pt x="3068918" y="491964"/>
                    <a:pt x="3053747" y="507135"/>
                    <a:pt x="3035033" y="507135"/>
                  </a:cubicBezTo>
                  <a:lnTo>
                    <a:pt x="33885" y="507135"/>
                  </a:lnTo>
                  <a:cubicBezTo>
                    <a:pt x="15171" y="507135"/>
                    <a:pt x="0" y="491964"/>
                    <a:pt x="0" y="473250"/>
                  </a:cubicBezTo>
                  <a:lnTo>
                    <a:pt x="0" y="33885"/>
                  </a:lnTo>
                  <a:cubicBezTo>
                    <a:pt x="0" y="15171"/>
                    <a:pt x="15171" y="0"/>
                    <a:pt x="33885" y="0"/>
                  </a:cubicBezTo>
                  <a:close/>
                </a:path>
              </a:pathLst>
            </a:custGeom>
            <a:solidFill>
              <a:srgbClr val="FFFFFF"/>
            </a:solidFill>
            <a:ln w="28575" cap="rnd">
              <a:solidFill>
                <a:srgbClr val="000000"/>
              </a:solidFill>
              <a:prstDash val="lgDash"/>
              <a:round/>
            </a:ln>
          </p:spPr>
        </p:sp>
        <p:sp>
          <p:nvSpPr>
            <p:cNvPr id="32" name="TextBox 32"/>
            <p:cNvSpPr txBox="1"/>
            <p:nvPr/>
          </p:nvSpPr>
          <p:spPr>
            <a:xfrm>
              <a:off x="-43486" y="-22029"/>
              <a:ext cx="3112404" cy="545235"/>
            </a:xfrm>
            <a:prstGeom prst="rect">
              <a:avLst/>
            </a:prstGeom>
          </p:spPr>
          <p:txBody>
            <a:bodyPr lIns="254000" tIns="254000" rIns="254000" bIns="254000" rtlCol="0" anchor="ctr"/>
            <a:lstStyle/>
            <a:p>
              <a:pPr marL="410211" lvl="1" indent="-205106" algn="just">
                <a:lnSpc>
                  <a:spcPts val="2660"/>
                </a:lnSpc>
                <a:buFont typeface="Arial"/>
                <a:buChar char="•"/>
              </a:pPr>
              <a:r>
                <a:rPr lang="en-US" sz="1900" spc="-19" dirty="0" err="1">
                  <a:solidFill>
                    <a:srgbClr val="000000"/>
                  </a:solidFill>
                  <a:latin typeface="Montserrat Medium"/>
                  <a:ea typeface="Montserrat Medium"/>
                  <a:cs typeface="Montserrat Medium"/>
                  <a:sym typeface="Montserrat Medium"/>
                </a:rPr>
                <a:t>Áp</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dụng</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cho</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các</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cổ</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phiếu</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khác</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trong</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ngành</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công</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nghệ</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như</a:t>
              </a:r>
              <a:r>
                <a:rPr lang="en-US" sz="1900" spc="-19" dirty="0">
                  <a:solidFill>
                    <a:srgbClr val="000000"/>
                  </a:solidFill>
                  <a:latin typeface="Montserrat Medium"/>
                  <a:ea typeface="Montserrat Medium"/>
                  <a:cs typeface="Montserrat Medium"/>
                  <a:sym typeface="Montserrat Medium"/>
                </a:rPr>
                <a:t> HTP, ITD,...</a:t>
              </a:r>
            </a:p>
            <a:p>
              <a:pPr marL="410211" lvl="1" indent="-205106" algn="just">
                <a:lnSpc>
                  <a:spcPts val="2660"/>
                </a:lnSpc>
                <a:buFont typeface="Arial"/>
                <a:buChar char="•"/>
              </a:pPr>
              <a:r>
                <a:rPr lang="en-US" sz="1900" spc="-19" dirty="0" err="1">
                  <a:solidFill>
                    <a:srgbClr val="000000"/>
                  </a:solidFill>
                  <a:latin typeface="Montserrat Medium"/>
                  <a:ea typeface="Montserrat Medium"/>
                  <a:cs typeface="Montserrat Medium"/>
                  <a:sym typeface="Montserrat Medium"/>
                </a:rPr>
                <a:t>Tùy</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chỉnh</a:t>
              </a:r>
              <a:r>
                <a:rPr lang="en-US" sz="1900" spc="-19" dirty="0">
                  <a:solidFill>
                    <a:srgbClr val="000000"/>
                  </a:solidFill>
                  <a:latin typeface="Montserrat Medium"/>
                  <a:ea typeface="Montserrat Medium"/>
                  <a:cs typeface="Montserrat Medium"/>
                  <a:sym typeface="Montserrat Medium"/>
                </a:rPr>
                <a:t> logic </a:t>
              </a:r>
              <a:r>
                <a:rPr lang="en-US" sz="1900" spc="-19" dirty="0" err="1">
                  <a:solidFill>
                    <a:srgbClr val="000000"/>
                  </a:solidFill>
                  <a:latin typeface="Montserrat Medium"/>
                  <a:ea typeface="Montserrat Medium"/>
                  <a:cs typeface="Montserrat Medium"/>
                  <a:sym typeface="Montserrat Medium"/>
                </a:rPr>
                <a:t>và</a:t>
              </a:r>
              <a:r>
                <a:rPr lang="en-US" sz="1900" spc="-19" dirty="0">
                  <a:solidFill>
                    <a:srgbClr val="000000"/>
                  </a:solidFill>
                  <a:latin typeface="Montserrat Medium"/>
                  <a:ea typeface="Montserrat Medium"/>
                  <a:cs typeface="Montserrat Medium"/>
                  <a:sym typeface="Montserrat Medium"/>
                </a:rPr>
                <a:t> prompt </a:t>
              </a:r>
              <a:r>
                <a:rPr lang="en-US" sz="1900" spc="-19" dirty="0" err="1">
                  <a:solidFill>
                    <a:srgbClr val="000000"/>
                  </a:solidFill>
                  <a:latin typeface="Montserrat Medium"/>
                  <a:ea typeface="Montserrat Medium"/>
                  <a:cs typeface="Montserrat Medium"/>
                  <a:sym typeface="Montserrat Medium"/>
                </a:rPr>
                <a:t>để</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mở</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rộng</a:t>
              </a:r>
              <a:r>
                <a:rPr lang="en-US" sz="1900" spc="-19" dirty="0">
                  <a:solidFill>
                    <a:srgbClr val="000000"/>
                  </a:solidFill>
                  <a:latin typeface="Montserrat Medium"/>
                  <a:ea typeface="Montserrat Medium"/>
                  <a:cs typeface="Montserrat Medium"/>
                  <a:sym typeface="Montserrat Medium"/>
                </a:rPr>
                <a:t> sang </a:t>
              </a:r>
              <a:r>
                <a:rPr lang="en-US" sz="1900" spc="-19" dirty="0" err="1">
                  <a:solidFill>
                    <a:srgbClr val="000000"/>
                  </a:solidFill>
                  <a:latin typeface="Montserrat Medium"/>
                  <a:ea typeface="Montserrat Medium"/>
                  <a:cs typeface="Montserrat Medium"/>
                  <a:sym typeface="Montserrat Medium"/>
                </a:rPr>
                <a:t>ngành</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khác</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ngân</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hàng</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bất</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động</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sản</a:t>
              </a:r>
              <a:r>
                <a:rPr lang="en-US" sz="1900" spc="-19" dirty="0">
                  <a:solidFill>
                    <a:srgbClr val="000000"/>
                  </a:solidFill>
                  <a:latin typeface="Montserrat Medium"/>
                  <a:ea typeface="Montserrat Medium"/>
                  <a:cs typeface="Montserrat Medium"/>
                  <a:sym typeface="Montserrat Medium"/>
                </a:rPr>
                <a:t>…).</a:t>
              </a:r>
            </a:p>
            <a:p>
              <a:pPr marL="410211" lvl="1" indent="-205106" algn="just">
                <a:lnSpc>
                  <a:spcPts val="2660"/>
                </a:lnSpc>
                <a:buFont typeface="Arial"/>
                <a:buChar char="•"/>
              </a:pPr>
              <a:r>
                <a:rPr lang="en-US" sz="1900" spc="-19" dirty="0" err="1">
                  <a:solidFill>
                    <a:srgbClr val="000000"/>
                  </a:solidFill>
                  <a:latin typeface="Montserrat Medium"/>
                  <a:ea typeface="Montserrat Medium"/>
                  <a:cs typeface="Montserrat Medium"/>
                  <a:sym typeface="Montserrat Medium"/>
                </a:rPr>
                <a:t>Có</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thể</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xây</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dựng</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thành</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công</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cụ</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hỗ</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trợ</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đầu</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tư</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thông</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minh</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hoặc</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hệ</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thống</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phân</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tích</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tài</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chính</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tự</a:t>
              </a:r>
              <a:r>
                <a:rPr lang="en-US" sz="1900" spc="-19" dirty="0">
                  <a:solidFill>
                    <a:srgbClr val="000000"/>
                  </a:solidFill>
                  <a:latin typeface="Montserrat Medium"/>
                  <a:ea typeface="Montserrat Medium"/>
                  <a:cs typeface="Montserrat Medium"/>
                  <a:sym typeface="Montserrat Medium"/>
                </a:rPr>
                <a:t> </a:t>
              </a:r>
              <a:r>
                <a:rPr lang="en-US" sz="1900" spc="-19" dirty="0" err="1">
                  <a:solidFill>
                    <a:srgbClr val="000000"/>
                  </a:solidFill>
                  <a:latin typeface="Montserrat Medium"/>
                  <a:ea typeface="Montserrat Medium"/>
                  <a:cs typeface="Montserrat Medium"/>
                  <a:sym typeface="Montserrat Medium"/>
                </a:rPr>
                <a:t>động</a:t>
              </a:r>
              <a:r>
                <a:rPr lang="en-US" sz="1900" spc="-19" dirty="0">
                  <a:solidFill>
                    <a:srgbClr val="000000"/>
                  </a:solidFill>
                  <a:latin typeface="Montserrat Medium"/>
                  <a:ea typeface="Montserrat Medium"/>
                  <a:cs typeface="Montserrat Medium"/>
                  <a:sym typeface="Montserrat Medium"/>
                </a:rPr>
                <a:t>.</a:t>
              </a:r>
            </a:p>
          </p:txBody>
        </p:sp>
      </p:grpSp>
      <p:sp>
        <p:nvSpPr>
          <p:cNvPr id="33" name="Freeform 33"/>
          <p:cNvSpPr/>
          <p:nvPr/>
        </p:nvSpPr>
        <p:spPr>
          <a:xfrm rot="297175">
            <a:off x="103900" y="1234991"/>
            <a:ext cx="5133214" cy="8196164"/>
          </a:xfrm>
          <a:custGeom>
            <a:avLst/>
            <a:gdLst/>
            <a:ahLst/>
            <a:cxnLst/>
            <a:rect l="l" t="t" r="r" b="b"/>
            <a:pathLst>
              <a:path w="5133214" h="8196164">
                <a:moveTo>
                  <a:pt x="0" y="0"/>
                </a:moveTo>
                <a:lnTo>
                  <a:pt x="5133213" y="0"/>
                </a:lnTo>
                <a:lnTo>
                  <a:pt x="5133213" y="8196164"/>
                </a:lnTo>
                <a:lnTo>
                  <a:pt x="0" y="8196164"/>
                </a:lnTo>
                <a:lnTo>
                  <a:pt x="0" y="0"/>
                </a:lnTo>
                <a:close/>
              </a:path>
            </a:pathLst>
          </a:custGeom>
          <a:blipFill>
            <a:blip r:embed="rId2"/>
            <a:stretch>
              <a:fillRect l="-131142" t="-8165" r="-131142" b="-5283"/>
            </a:stretch>
          </a:blipFill>
        </p:spPr>
      </p:sp>
      <p:sp>
        <p:nvSpPr>
          <p:cNvPr id="34" name="TextBox 34"/>
          <p:cNvSpPr txBox="1"/>
          <p:nvPr/>
        </p:nvSpPr>
        <p:spPr>
          <a:xfrm>
            <a:off x="352193" y="196514"/>
            <a:ext cx="12800224" cy="501650"/>
          </a:xfrm>
          <a:prstGeom prst="rect">
            <a:avLst/>
          </a:prstGeom>
        </p:spPr>
        <p:txBody>
          <a:bodyPr lIns="0" tIns="0" rIns="0" bIns="0" rtlCol="0" anchor="t">
            <a:spAutoFit/>
          </a:bodyPr>
          <a:lstStyle/>
          <a:p>
            <a:pPr algn="l">
              <a:lnSpc>
                <a:spcPts val="3849"/>
              </a:lnSpc>
            </a:pPr>
            <a:r>
              <a:rPr lang="en-US" sz="3499">
                <a:solidFill>
                  <a:srgbClr val="190D9B"/>
                </a:solidFill>
                <a:latin typeface="Anton"/>
                <a:ea typeface="Anton"/>
                <a:cs typeface="Anton"/>
                <a:sym typeface="Anton"/>
              </a:rPr>
              <a:t>TỔNG KẾT DỰ ÁN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flipV="1">
            <a:off x="0" y="5247212"/>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3"/>
            <a:stretch>
              <a:fillRect l="-5418" r="-5418"/>
            </a:stretch>
          </a:blipFill>
        </p:spPr>
      </p:sp>
      <p:sp>
        <p:nvSpPr>
          <p:cNvPr id="4" name="Freeform 4"/>
          <p:cNvSpPr/>
          <p:nvPr/>
        </p:nvSpPr>
        <p:spPr>
          <a:xfrm>
            <a:off x="0" y="-530360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5418" r="-5418"/>
            </a:stretch>
          </a:blipFill>
        </p:spPr>
      </p:sp>
      <p:sp>
        <p:nvSpPr>
          <p:cNvPr id="5" name="TextBox 5"/>
          <p:cNvSpPr txBox="1"/>
          <p:nvPr/>
        </p:nvSpPr>
        <p:spPr>
          <a:xfrm>
            <a:off x="1028700" y="8983663"/>
            <a:ext cx="3853045" cy="577850"/>
          </a:xfrm>
          <a:prstGeom prst="rect">
            <a:avLst/>
          </a:prstGeom>
        </p:spPr>
        <p:txBody>
          <a:bodyPr lIns="0" tIns="0" rIns="0" bIns="0" rtlCol="0" anchor="t">
            <a:spAutoFit/>
          </a:bodyPr>
          <a:lstStyle/>
          <a:p>
            <a:pPr algn="l">
              <a:lnSpc>
                <a:spcPts val="4599"/>
              </a:lnSpc>
            </a:pPr>
            <a:r>
              <a:rPr lang="en-US" sz="3999">
                <a:solidFill>
                  <a:srgbClr val="FFFFFF"/>
                </a:solidFill>
                <a:latin typeface="Anton"/>
                <a:ea typeface="Anton"/>
                <a:cs typeface="Anton"/>
                <a:sym typeface="Anton"/>
              </a:rPr>
              <a:t>Team HoiQuy</a:t>
            </a:r>
          </a:p>
        </p:txBody>
      </p:sp>
      <p:sp>
        <p:nvSpPr>
          <p:cNvPr id="6" name="TextBox 6"/>
          <p:cNvSpPr txBox="1"/>
          <p:nvPr/>
        </p:nvSpPr>
        <p:spPr>
          <a:xfrm>
            <a:off x="14937357" y="8983663"/>
            <a:ext cx="2321943" cy="577850"/>
          </a:xfrm>
          <a:prstGeom prst="rect">
            <a:avLst/>
          </a:prstGeom>
        </p:spPr>
        <p:txBody>
          <a:bodyPr lIns="0" tIns="0" rIns="0" bIns="0" rtlCol="0" anchor="t">
            <a:spAutoFit/>
          </a:bodyPr>
          <a:lstStyle/>
          <a:p>
            <a:pPr algn="r">
              <a:lnSpc>
                <a:spcPts val="4599"/>
              </a:lnSpc>
            </a:pPr>
            <a:r>
              <a:rPr lang="en-US" sz="3999">
                <a:solidFill>
                  <a:srgbClr val="FFFFFF"/>
                </a:solidFill>
                <a:latin typeface="Anton"/>
                <a:ea typeface="Anton"/>
                <a:cs typeface="Anton"/>
                <a:sym typeface="Anton"/>
              </a:rPr>
              <a:t>Vòng 2</a:t>
            </a:r>
          </a:p>
        </p:txBody>
      </p:sp>
      <p:sp>
        <p:nvSpPr>
          <p:cNvPr id="7" name="TextBox 7"/>
          <p:cNvSpPr txBox="1"/>
          <p:nvPr/>
        </p:nvSpPr>
        <p:spPr>
          <a:xfrm>
            <a:off x="3739214" y="2924175"/>
            <a:ext cx="10809571" cy="4200525"/>
          </a:xfrm>
          <a:prstGeom prst="rect">
            <a:avLst/>
          </a:prstGeom>
        </p:spPr>
        <p:txBody>
          <a:bodyPr lIns="0" tIns="0" rIns="0" bIns="0" rtlCol="0" anchor="t">
            <a:spAutoFit/>
          </a:bodyPr>
          <a:lstStyle/>
          <a:p>
            <a:pPr algn="ctr">
              <a:lnSpc>
                <a:spcPts val="16800"/>
              </a:lnSpc>
              <a:spcBef>
                <a:spcPct val="0"/>
              </a:spcBef>
            </a:pPr>
            <a:r>
              <a:rPr lang="en-US" sz="12000" spc="-120">
                <a:solidFill>
                  <a:srgbClr val="FFFFFF"/>
                </a:solidFill>
                <a:latin typeface="Anton"/>
                <a:ea typeface="Anton"/>
                <a:cs typeface="Anton"/>
                <a:sym typeface="Anton"/>
              </a:rPr>
              <a:t>Thank you for your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11426" y="-2472745"/>
            <a:ext cx="6700551" cy="6700551"/>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865"/>
            </a:solidFill>
          </p:spPr>
        </p:sp>
      </p:grpSp>
      <p:grpSp>
        <p:nvGrpSpPr>
          <p:cNvPr id="4" name="Group 4"/>
          <p:cNvGrpSpPr/>
          <p:nvPr/>
        </p:nvGrpSpPr>
        <p:grpSpPr>
          <a:xfrm>
            <a:off x="17886915" y="8916842"/>
            <a:ext cx="1759930" cy="1759930"/>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0D9B"/>
            </a:solidFill>
          </p:spPr>
        </p:sp>
      </p:grpSp>
      <p:sp>
        <p:nvSpPr>
          <p:cNvPr id="6" name="AutoShape 6"/>
          <p:cNvSpPr/>
          <p:nvPr/>
        </p:nvSpPr>
        <p:spPr>
          <a:xfrm>
            <a:off x="-403453" y="774364"/>
            <a:ext cx="14749848" cy="0"/>
          </a:xfrm>
          <a:prstGeom prst="line">
            <a:avLst/>
          </a:prstGeom>
          <a:ln w="38100" cap="flat">
            <a:solidFill>
              <a:srgbClr val="190D9B"/>
            </a:solidFill>
            <a:prstDash val="solid"/>
            <a:headEnd type="none" w="sm" len="sm"/>
            <a:tailEnd type="none" w="sm" len="sm"/>
          </a:ln>
        </p:spPr>
      </p:sp>
      <p:sp>
        <p:nvSpPr>
          <p:cNvPr id="7" name="AutoShape 7"/>
          <p:cNvSpPr/>
          <p:nvPr/>
        </p:nvSpPr>
        <p:spPr>
          <a:xfrm flipV="1">
            <a:off x="807784" y="9545419"/>
            <a:ext cx="16672431" cy="0"/>
          </a:xfrm>
          <a:prstGeom prst="line">
            <a:avLst/>
          </a:prstGeom>
          <a:ln w="38100" cap="flat">
            <a:solidFill>
              <a:srgbClr val="190D9B"/>
            </a:solidFill>
            <a:prstDash val="solid"/>
            <a:headEnd type="none" w="sm" len="sm"/>
            <a:tailEnd type="none" w="sm" len="sm"/>
          </a:ln>
        </p:spPr>
      </p:sp>
      <p:grpSp>
        <p:nvGrpSpPr>
          <p:cNvPr id="8" name="Group 8"/>
          <p:cNvGrpSpPr/>
          <p:nvPr/>
        </p:nvGrpSpPr>
        <p:grpSpPr>
          <a:xfrm>
            <a:off x="807784" y="9678769"/>
            <a:ext cx="4928476" cy="530458"/>
            <a:chOff x="0" y="0"/>
            <a:chExt cx="1298035" cy="139709"/>
          </a:xfrm>
        </p:grpSpPr>
        <p:sp>
          <p:nvSpPr>
            <p:cNvPr id="9" name="Freeform 9"/>
            <p:cNvSpPr/>
            <p:nvPr/>
          </p:nvSpPr>
          <p:spPr>
            <a:xfrm>
              <a:off x="0" y="0"/>
              <a:ext cx="1298035" cy="139709"/>
            </a:xfrm>
            <a:custGeom>
              <a:avLst/>
              <a:gdLst/>
              <a:ahLst/>
              <a:cxnLst/>
              <a:rect l="l" t="t" r="r" b="b"/>
              <a:pathLst>
                <a:path w="1298035" h="139709">
                  <a:moveTo>
                    <a:pt x="69855" y="0"/>
                  </a:moveTo>
                  <a:lnTo>
                    <a:pt x="1228180" y="0"/>
                  </a:lnTo>
                  <a:cubicBezTo>
                    <a:pt x="1246707" y="0"/>
                    <a:pt x="1264474" y="7360"/>
                    <a:pt x="1277575" y="20460"/>
                  </a:cubicBezTo>
                  <a:cubicBezTo>
                    <a:pt x="1290675" y="33560"/>
                    <a:pt x="1298035" y="51328"/>
                    <a:pt x="1298035" y="69855"/>
                  </a:cubicBezTo>
                  <a:lnTo>
                    <a:pt x="1298035" y="69855"/>
                  </a:lnTo>
                  <a:cubicBezTo>
                    <a:pt x="1298035" y="88381"/>
                    <a:pt x="1290675" y="106149"/>
                    <a:pt x="1277575" y="119249"/>
                  </a:cubicBezTo>
                  <a:cubicBezTo>
                    <a:pt x="1264474" y="132350"/>
                    <a:pt x="1246707" y="139709"/>
                    <a:pt x="1228180"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solidFill>
          </p:spPr>
        </p:sp>
        <p:sp>
          <p:nvSpPr>
            <p:cNvPr id="10" name="TextBox 10"/>
            <p:cNvSpPr txBox="1"/>
            <p:nvPr/>
          </p:nvSpPr>
          <p:spPr>
            <a:xfrm>
              <a:off x="0" y="-38100"/>
              <a:ext cx="1298035" cy="177809"/>
            </a:xfrm>
            <a:prstGeom prst="rect">
              <a:avLst/>
            </a:prstGeom>
          </p:spPr>
          <p:txBody>
            <a:bodyPr lIns="50800" tIns="50800" rIns="50800" bIns="50800" rtlCol="0" anchor="ctr"/>
            <a:lstStyle/>
            <a:p>
              <a:pPr algn="ctr">
                <a:lnSpc>
                  <a:spcPts val="2800"/>
                </a:lnSpc>
              </a:pPr>
              <a:r>
                <a:rPr lang="en-US" sz="2000" b="1" spc="-20">
                  <a:solidFill>
                    <a:srgbClr val="FFFFFF"/>
                  </a:solidFill>
                  <a:latin typeface="Montserrat Bold"/>
                  <a:ea typeface="Montserrat Bold"/>
                  <a:cs typeface="Montserrat Bold"/>
                  <a:sym typeface="Montserrat Bold"/>
                </a:rPr>
                <a:t>BUSINESS UNDERSTANDING</a:t>
              </a:r>
            </a:p>
          </p:txBody>
        </p:sp>
      </p:grpSp>
      <p:grpSp>
        <p:nvGrpSpPr>
          <p:cNvPr id="11" name="Group 11"/>
          <p:cNvGrpSpPr/>
          <p:nvPr/>
        </p:nvGrpSpPr>
        <p:grpSpPr>
          <a:xfrm>
            <a:off x="12552008" y="9678769"/>
            <a:ext cx="4928207" cy="530458"/>
            <a:chOff x="0" y="0"/>
            <a:chExt cx="1297964" cy="139709"/>
          </a:xfrm>
        </p:grpSpPr>
        <p:sp>
          <p:nvSpPr>
            <p:cNvPr id="12" name="Freeform 12"/>
            <p:cNvSpPr/>
            <p:nvPr/>
          </p:nvSpPr>
          <p:spPr>
            <a:xfrm>
              <a:off x="0" y="0"/>
              <a:ext cx="1297964" cy="139709"/>
            </a:xfrm>
            <a:custGeom>
              <a:avLst/>
              <a:gdLst/>
              <a:ahLst/>
              <a:cxnLst/>
              <a:rect l="l" t="t" r="r" b="b"/>
              <a:pathLst>
                <a:path w="1297964" h="139709">
                  <a:moveTo>
                    <a:pt x="69855" y="0"/>
                  </a:moveTo>
                  <a:lnTo>
                    <a:pt x="1228110" y="0"/>
                  </a:lnTo>
                  <a:cubicBezTo>
                    <a:pt x="1246636" y="0"/>
                    <a:pt x="1264404" y="7360"/>
                    <a:pt x="1277504" y="20460"/>
                  </a:cubicBezTo>
                  <a:cubicBezTo>
                    <a:pt x="1290604" y="33560"/>
                    <a:pt x="1297964" y="51328"/>
                    <a:pt x="1297964" y="69855"/>
                  </a:cubicBezTo>
                  <a:lnTo>
                    <a:pt x="1297964" y="69855"/>
                  </a:lnTo>
                  <a:cubicBezTo>
                    <a:pt x="1297964" y="88381"/>
                    <a:pt x="1290604" y="106149"/>
                    <a:pt x="1277504" y="119249"/>
                  </a:cubicBezTo>
                  <a:cubicBezTo>
                    <a:pt x="1264404" y="132350"/>
                    <a:pt x="1246636" y="139709"/>
                    <a:pt x="1228110"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alpha val="29804"/>
              </a:srgbClr>
            </a:solidFill>
          </p:spPr>
        </p:sp>
        <p:sp>
          <p:nvSpPr>
            <p:cNvPr id="13" name="TextBox 13"/>
            <p:cNvSpPr txBox="1"/>
            <p:nvPr/>
          </p:nvSpPr>
          <p:spPr>
            <a:xfrm>
              <a:off x="0" y="-38100"/>
              <a:ext cx="1297964" cy="177809"/>
            </a:xfrm>
            <a:prstGeom prst="rect">
              <a:avLst/>
            </a:prstGeom>
          </p:spPr>
          <p:txBody>
            <a:bodyPr lIns="50800" tIns="50800" rIns="50800" bIns="50800" rtlCol="0" anchor="ctr"/>
            <a:lstStyle/>
            <a:p>
              <a:pPr algn="ctr">
                <a:lnSpc>
                  <a:spcPts val="2800"/>
                </a:lnSpc>
              </a:pPr>
              <a:r>
                <a:rPr lang="en-US" sz="2000" b="1" spc="-20">
                  <a:solidFill>
                    <a:srgbClr val="FFFFFF">
                      <a:alpha val="29804"/>
                    </a:srgbClr>
                  </a:solidFill>
                  <a:latin typeface="Montserrat Bold"/>
                  <a:ea typeface="Montserrat Bold"/>
                  <a:cs typeface="Montserrat Bold"/>
                  <a:sym typeface="Montserrat Bold"/>
                </a:rPr>
                <a:t>MODELING AND EVALUATION</a:t>
              </a:r>
            </a:p>
          </p:txBody>
        </p:sp>
      </p:grpSp>
      <p:grpSp>
        <p:nvGrpSpPr>
          <p:cNvPr id="14" name="Group 14"/>
          <p:cNvGrpSpPr/>
          <p:nvPr/>
        </p:nvGrpSpPr>
        <p:grpSpPr>
          <a:xfrm>
            <a:off x="6644145" y="9678769"/>
            <a:ext cx="4999978" cy="530458"/>
            <a:chOff x="0" y="0"/>
            <a:chExt cx="1316867" cy="139709"/>
          </a:xfrm>
        </p:grpSpPr>
        <p:sp>
          <p:nvSpPr>
            <p:cNvPr id="15" name="Freeform 15"/>
            <p:cNvSpPr/>
            <p:nvPr/>
          </p:nvSpPr>
          <p:spPr>
            <a:xfrm>
              <a:off x="0" y="0"/>
              <a:ext cx="1316867" cy="139709"/>
            </a:xfrm>
            <a:custGeom>
              <a:avLst/>
              <a:gdLst/>
              <a:ahLst/>
              <a:cxnLst/>
              <a:rect l="l" t="t" r="r" b="b"/>
              <a:pathLst>
                <a:path w="1316867" h="139709">
                  <a:moveTo>
                    <a:pt x="69855" y="0"/>
                  </a:moveTo>
                  <a:lnTo>
                    <a:pt x="1247012" y="0"/>
                  </a:lnTo>
                  <a:cubicBezTo>
                    <a:pt x="1265539" y="0"/>
                    <a:pt x="1283306" y="7360"/>
                    <a:pt x="1296407" y="20460"/>
                  </a:cubicBezTo>
                  <a:cubicBezTo>
                    <a:pt x="1309507" y="33560"/>
                    <a:pt x="1316867" y="51328"/>
                    <a:pt x="1316867" y="69855"/>
                  </a:cubicBezTo>
                  <a:lnTo>
                    <a:pt x="1316867" y="69855"/>
                  </a:lnTo>
                  <a:cubicBezTo>
                    <a:pt x="1316867" y="88381"/>
                    <a:pt x="1309507" y="106149"/>
                    <a:pt x="1296407" y="119249"/>
                  </a:cubicBezTo>
                  <a:cubicBezTo>
                    <a:pt x="1283306" y="132350"/>
                    <a:pt x="1265539" y="139709"/>
                    <a:pt x="1247012"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alpha val="29804"/>
              </a:srgbClr>
            </a:solidFill>
          </p:spPr>
        </p:sp>
        <p:sp>
          <p:nvSpPr>
            <p:cNvPr id="16" name="TextBox 16"/>
            <p:cNvSpPr txBox="1"/>
            <p:nvPr/>
          </p:nvSpPr>
          <p:spPr>
            <a:xfrm>
              <a:off x="0" y="-38100"/>
              <a:ext cx="1316867" cy="177809"/>
            </a:xfrm>
            <a:prstGeom prst="rect">
              <a:avLst/>
            </a:prstGeom>
          </p:spPr>
          <p:txBody>
            <a:bodyPr lIns="50800" tIns="50800" rIns="50800" bIns="50800" rtlCol="0" anchor="ctr"/>
            <a:lstStyle/>
            <a:p>
              <a:pPr algn="ctr">
                <a:lnSpc>
                  <a:spcPts val="2800"/>
                </a:lnSpc>
              </a:pPr>
              <a:r>
                <a:rPr lang="en-US" sz="2000" b="1" spc="-20">
                  <a:solidFill>
                    <a:srgbClr val="FFFFFF">
                      <a:alpha val="29804"/>
                    </a:srgbClr>
                  </a:solidFill>
                  <a:latin typeface="Montserrat Bold"/>
                  <a:ea typeface="Montserrat Bold"/>
                  <a:cs typeface="Montserrat Bold"/>
                  <a:sym typeface="Montserrat Bold"/>
                </a:rPr>
                <a:t>DATA PREPARATION</a:t>
              </a:r>
            </a:p>
          </p:txBody>
        </p:sp>
      </p:grpSp>
      <p:grpSp>
        <p:nvGrpSpPr>
          <p:cNvPr id="17" name="Group 17"/>
          <p:cNvGrpSpPr/>
          <p:nvPr/>
        </p:nvGrpSpPr>
        <p:grpSpPr>
          <a:xfrm>
            <a:off x="1028700" y="1141706"/>
            <a:ext cx="15925851" cy="1622006"/>
            <a:chOff x="0" y="0"/>
            <a:chExt cx="4194463" cy="427195"/>
          </a:xfrm>
        </p:grpSpPr>
        <p:sp>
          <p:nvSpPr>
            <p:cNvPr id="18" name="Freeform 18"/>
            <p:cNvSpPr/>
            <p:nvPr/>
          </p:nvSpPr>
          <p:spPr>
            <a:xfrm>
              <a:off x="0" y="0"/>
              <a:ext cx="4194463" cy="427195"/>
            </a:xfrm>
            <a:custGeom>
              <a:avLst/>
              <a:gdLst/>
              <a:ahLst/>
              <a:cxnLst/>
              <a:rect l="l" t="t" r="r" b="b"/>
              <a:pathLst>
                <a:path w="4194463" h="427195">
                  <a:moveTo>
                    <a:pt x="24792" y="0"/>
                  </a:moveTo>
                  <a:lnTo>
                    <a:pt x="4169670" y="0"/>
                  </a:lnTo>
                  <a:cubicBezTo>
                    <a:pt x="4183363" y="0"/>
                    <a:pt x="4194463" y="11100"/>
                    <a:pt x="4194463" y="24792"/>
                  </a:cubicBezTo>
                  <a:lnTo>
                    <a:pt x="4194463" y="402403"/>
                  </a:lnTo>
                  <a:cubicBezTo>
                    <a:pt x="4194463" y="416095"/>
                    <a:pt x="4183363" y="427195"/>
                    <a:pt x="4169670" y="427195"/>
                  </a:cubicBezTo>
                  <a:lnTo>
                    <a:pt x="24792" y="427195"/>
                  </a:lnTo>
                  <a:cubicBezTo>
                    <a:pt x="11100" y="427195"/>
                    <a:pt x="0" y="416095"/>
                    <a:pt x="0" y="402403"/>
                  </a:cubicBezTo>
                  <a:lnTo>
                    <a:pt x="0" y="24792"/>
                  </a:lnTo>
                  <a:cubicBezTo>
                    <a:pt x="0" y="11100"/>
                    <a:pt x="11100" y="0"/>
                    <a:pt x="24792" y="0"/>
                  </a:cubicBezTo>
                  <a:close/>
                </a:path>
              </a:pathLst>
            </a:custGeom>
            <a:solidFill>
              <a:srgbClr val="FF842C"/>
            </a:solidFill>
          </p:spPr>
        </p:sp>
        <p:sp>
          <p:nvSpPr>
            <p:cNvPr id="19" name="TextBox 19"/>
            <p:cNvSpPr txBox="1"/>
            <p:nvPr/>
          </p:nvSpPr>
          <p:spPr>
            <a:xfrm>
              <a:off x="0" y="-38100"/>
              <a:ext cx="4194463" cy="465295"/>
            </a:xfrm>
            <a:prstGeom prst="rect">
              <a:avLst/>
            </a:prstGeom>
          </p:spPr>
          <p:txBody>
            <a:bodyPr lIns="50800" tIns="50800" rIns="50800" bIns="50800" rtlCol="0" anchor="ctr"/>
            <a:lstStyle/>
            <a:p>
              <a:pPr algn="ctr">
                <a:lnSpc>
                  <a:spcPts val="2800"/>
                </a:lnSpc>
              </a:pPr>
              <a:endParaRPr/>
            </a:p>
          </p:txBody>
        </p:sp>
      </p:grpSp>
      <p:sp>
        <p:nvSpPr>
          <p:cNvPr id="20" name="Freeform 20"/>
          <p:cNvSpPr/>
          <p:nvPr/>
        </p:nvSpPr>
        <p:spPr>
          <a:xfrm>
            <a:off x="4422138" y="5088795"/>
            <a:ext cx="5776173" cy="2465123"/>
          </a:xfrm>
          <a:custGeom>
            <a:avLst/>
            <a:gdLst/>
            <a:ahLst/>
            <a:cxnLst/>
            <a:rect l="l" t="t" r="r" b="b"/>
            <a:pathLst>
              <a:path w="5776173" h="2465123">
                <a:moveTo>
                  <a:pt x="0" y="0"/>
                </a:moveTo>
                <a:lnTo>
                  <a:pt x="5776173" y="0"/>
                </a:lnTo>
                <a:lnTo>
                  <a:pt x="5776173" y="2465123"/>
                </a:lnTo>
                <a:lnTo>
                  <a:pt x="0" y="2465123"/>
                </a:lnTo>
                <a:lnTo>
                  <a:pt x="0" y="0"/>
                </a:lnTo>
                <a:close/>
              </a:path>
            </a:pathLst>
          </a:custGeom>
          <a:blipFill>
            <a:blip r:embed="rId2"/>
            <a:stretch>
              <a:fillRect t="-3098"/>
            </a:stretch>
          </a:blipFill>
        </p:spPr>
      </p:sp>
      <p:sp>
        <p:nvSpPr>
          <p:cNvPr id="21" name="Freeform 21"/>
          <p:cNvSpPr/>
          <p:nvPr/>
        </p:nvSpPr>
        <p:spPr>
          <a:xfrm>
            <a:off x="10481676" y="5088795"/>
            <a:ext cx="6224287" cy="1524950"/>
          </a:xfrm>
          <a:custGeom>
            <a:avLst/>
            <a:gdLst/>
            <a:ahLst/>
            <a:cxnLst/>
            <a:rect l="l" t="t" r="r" b="b"/>
            <a:pathLst>
              <a:path w="6224287" h="1524950">
                <a:moveTo>
                  <a:pt x="0" y="0"/>
                </a:moveTo>
                <a:lnTo>
                  <a:pt x="6224287" y="0"/>
                </a:lnTo>
                <a:lnTo>
                  <a:pt x="6224287" y="1524950"/>
                </a:lnTo>
                <a:lnTo>
                  <a:pt x="0" y="1524950"/>
                </a:lnTo>
                <a:lnTo>
                  <a:pt x="0" y="0"/>
                </a:lnTo>
                <a:close/>
              </a:path>
            </a:pathLst>
          </a:custGeom>
          <a:blipFill>
            <a:blip r:embed="rId3"/>
            <a:stretch>
              <a:fillRect/>
            </a:stretch>
          </a:blipFill>
        </p:spPr>
      </p:sp>
      <p:sp>
        <p:nvSpPr>
          <p:cNvPr id="22" name="Freeform 22"/>
          <p:cNvSpPr/>
          <p:nvPr/>
        </p:nvSpPr>
        <p:spPr>
          <a:xfrm>
            <a:off x="4436872" y="7973546"/>
            <a:ext cx="5761439" cy="1284754"/>
          </a:xfrm>
          <a:custGeom>
            <a:avLst/>
            <a:gdLst/>
            <a:ahLst/>
            <a:cxnLst/>
            <a:rect l="l" t="t" r="r" b="b"/>
            <a:pathLst>
              <a:path w="5761439" h="1284754">
                <a:moveTo>
                  <a:pt x="0" y="0"/>
                </a:moveTo>
                <a:lnTo>
                  <a:pt x="5761440" y="0"/>
                </a:lnTo>
                <a:lnTo>
                  <a:pt x="5761440" y="1284754"/>
                </a:lnTo>
                <a:lnTo>
                  <a:pt x="0" y="1284754"/>
                </a:lnTo>
                <a:lnTo>
                  <a:pt x="0" y="0"/>
                </a:lnTo>
                <a:close/>
              </a:path>
            </a:pathLst>
          </a:custGeom>
          <a:blipFill>
            <a:blip r:embed="rId4"/>
            <a:stretch>
              <a:fillRect t="-178259" r="-2773"/>
            </a:stretch>
          </a:blipFill>
        </p:spPr>
      </p:sp>
      <p:grpSp>
        <p:nvGrpSpPr>
          <p:cNvPr id="23" name="Group 23"/>
          <p:cNvGrpSpPr/>
          <p:nvPr/>
        </p:nvGrpSpPr>
        <p:grpSpPr>
          <a:xfrm>
            <a:off x="4436872" y="3024905"/>
            <a:ext cx="12517679" cy="1479723"/>
            <a:chOff x="0" y="-66675"/>
            <a:chExt cx="3296837" cy="389721"/>
          </a:xfrm>
        </p:grpSpPr>
        <p:sp>
          <p:nvSpPr>
            <p:cNvPr id="24" name="Freeform 24"/>
            <p:cNvSpPr/>
            <p:nvPr/>
          </p:nvSpPr>
          <p:spPr>
            <a:xfrm>
              <a:off x="0" y="-42029"/>
              <a:ext cx="3296837" cy="323046"/>
            </a:xfrm>
            <a:custGeom>
              <a:avLst/>
              <a:gdLst/>
              <a:ahLst/>
              <a:cxnLst/>
              <a:rect l="l" t="t" r="r" b="b"/>
              <a:pathLst>
                <a:path w="3296837" h="323046">
                  <a:moveTo>
                    <a:pt x="31542" y="0"/>
                  </a:moveTo>
                  <a:lnTo>
                    <a:pt x="3265295" y="0"/>
                  </a:lnTo>
                  <a:cubicBezTo>
                    <a:pt x="3282715" y="0"/>
                    <a:pt x="3296837" y="14122"/>
                    <a:pt x="3296837" y="31542"/>
                  </a:cubicBezTo>
                  <a:lnTo>
                    <a:pt x="3296837" y="291504"/>
                  </a:lnTo>
                  <a:cubicBezTo>
                    <a:pt x="3296837" y="308924"/>
                    <a:pt x="3282715" y="323046"/>
                    <a:pt x="3265295" y="323046"/>
                  </a:cubicBezTo>
                  <a:lnTo>
                    <a:pt x="31542" y="323046"/>
                  </a:lnTo>
                  <a:cubicBezTo>
                    <a:pt x="14122" y="323046"/>
                    <a:pt x="0" y="308924"/>
                    <a:pt x="0" y="291504"/>
                  </a:cubicBezTo>
                  <a:lnTo>
                    <a:pt x="0" y="31542"/>
                  </a:lnTo>
                  <a:cubicBezTo>
                    <a:pt x="0" y="14122"/>
                    <a:pt x="14122" y="0"/>
                    <a:pt x="31542" y="0"/>
                  </a:cubicBezTo>
                  <a:close/>
                </a:path>
              </a:pathLst>
            </a:custGeom>
            <a:solidFill>
              <a:srgbClr val="FFFFFF"/>
            </a:solidFill>
            <a:ln w="28575" cap="rnd">
              <a:solidFill>
                <a:srgbClr val="190D9B"/>
              </a:solidFill>
              <a:prstDash val="lgDash"/>
              <a:round/>
            </a:ln>
          </p:spPr>
        </p:sp>
        <p:sp>
          <p:nvSpPr>
            <p:cNvPr id="25" name="TextBox 25"/>
            <p:cNvSpPr txBox="1"/>
            <p:nvPr/>
          </p:nvSpPr>
          <p:spPr>
            <a:xfrm>
              <a:off x="0" y="-66675"/>
              <a:ext cx="3296837" cy="389721"/>
            </a:xfrm>
            <a:prstGeom prst="rect">
              <a:avLst/>
            </a:prstGeom>
          </p:spPr>
          <p:txBody>
            <a:bodyPr lIns="254000" tIns="254000" rIns="254000" bIns="254000" rtlCol="0" anchor="ctr"/>
            <a:lstStyle/>
            <a:p>
              <a:pPr algn="just">
                <a:lnSpc>
                  <a:spcPts val="3100"/>
                </a:lnSpc>
              </a:pPr>
              <a:r>
                <a:rPr lang="en-US" sz="2000" spc="-20" dirty="0" err="1">
                  <a:solidFill>
                    <a:srgbClr val="000000"/>
                  </a:solidFill>
                  <a:latin typeface="Montserrat"/>
                  <a:ea typeface="Montserrat"/>
                  <a:cs typeface="Montserrat"/>
                  <a:sym typeface="Montserrat"/>
                </a:rPr>
                <a:t>Vốn</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hóa</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thị</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trường</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chứng</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khoán</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Dự</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kiến</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đạt</a:t>
              </a:r>
              <a:r>
                <a:rPr lang="en-US" sz="2000" spc="-20" dirty="0">
                  <a:solidFill>
                    <a:srgbClr val="000000"/>
                  </a:solidFill>
                  <a:latin typeface="Montserrat"/>
                  <a:ea typeface="Montserrat"/>
                  <a:cs typeface="Montserrat"/>
                  <a:sym typeface="Montserrat"/>
                </a:rPr>
                <a:t>  </a:t>
              </a:r>
              <a:r>
                <a:rPr lang="en-US" sz="3000" b="1" spc="-29" dirty="0">
                  <a:solidFill>
                    <a:srgbClr val="000000"/>
                  </a:solidFill>
                  <a:latin typeface="Montserrat Bold"/>
                  <a:ea typeface="Montserrat Bold"/>
                  <a:cs typeface="Montserrat Bold"/>
                  <a:sym typeface="Montserrat Bold"/>
                </a:rPr>
                <a:t>128,07 </a:t>
              </a:r>
              <a:r>
                <a:rPr lang="en-US" sz="3000" b="1" spc="-29" dirty="0" err="1">
                  <a:solidFill>
                    <a:srgbClr val="000000"/>
                  </a:solidFill>
                  <a:latin typeface="Montserrat Bold"/>
                  <a:ea typeface="Montserrat Bold"/>
                  <a:cs typeface="Montserrat Bold"/>
                  <a:sym typeface="Montserrat Bold"/>
                </a:rPr>
                <a:t>nghìn</a:t>
              </a:r>
              <a:r>
                <a:rPr lang="en-US" sz="3000" b="1" spc="-29" dirty="0">
                  <a:solidFill>
                    <a:srgbClr val="000000"/>
                  </a:solidFill>
                  <a:latin typeface="Montserrat Bold"/>
                  <a:ea typeface="Montserrat Bold"/>
                  <a:cs typeface="Montserrat Bold"/>
                  <a:sym typeface="Montserrat Bold"/>
                </a:rPr>
                <a:t> </a:t>
              </a:r>
              <a:r>
                <a:rPr lang="en-US" sz="3000" b="1" spc="-29" dirty="0" err="1">
                  <a:solidFill>
                    <a:srgbClr val="000000"/>
                  </a:solidFill>
                  <a:latin typeface="Montserrat Bold"/>
                  <a:ea typeface="Montserrat Bold"/>
                  <a:cs typeface="Montserrat Bold"/>
                  <a:sym typeface="Montserrat Bold"/>
                </a:rPr>
                <a:t>tỷ</a:t>
              </a:r>
              <a:r>
                <a:rPr lang="en-US" sz="3000" b="1" spc="-29" dirty="0">
                  <a:solidFill>
                    <a:srgbClr val="000000"/>
                  </a:solidFill>
                  <a:latin typeface="Montserrat Bold"/>
                  <a:ea typeface="Montserrat Bold"/>
                  <a:cs typeface="Montserrat Bold"/>
                  <a:sym typeface="Montserrat Bold"/>
                </a:rPr>
                <a:t> USD </a:t>
              </a:r>
              <a:r>
                <a:rPr lang="en-US" sz="2000" spc="-20" dirty="0" err="1">
                  <a:solidFill>
                    <a:srgbClr val="000000"/>
                  </a:solidFill>
                  <a:latin typeface="Montserrat"/>
                  <a:ea typeface="Montserrat"/>
                  <a:cs typeface="Montserrat"/>
                  <a:sym typeface="Montserrat"/>
                </a:rPr>
                <a:t>vào</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năm</a:t>
              </a:r>
              <a:r>
                <a:rPr lang="en-US" sz="2000" spc="-20" dirty="0">
                  <a:solidFill>
                    <a:srgbClr val="000000"/>
                  </a:solidFill>
                  <a:latin typeface="Montserrat"/>
                  <a:ea typeface="Montserrat"/>
                  <a:cs typeface="Montserrat"/>
                  <a:sym typeface="Montserrat"/>
                </a:rPr>
                <a:t> 2025, </a:t>
              </a:r>
              <a:r>
                <a:rPr lang="en-US" sz="2000" spc="-20" dirty="0" err="1">
                  <a:solidFill>
                    <a:srgbClr val="000000"/>
                  </a:solidFill>
                  <a:latin typeface="Montserrat"/>
                  <a:ea typeface="Montserrat"/>
                  <a:cs typeface="Montserrat"/>
                  <a:sym typeface="Montserrat"/>
                </a:rPr>
                <a:t>với</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tốc</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độ</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tăng</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trưởng</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hàng</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năm</a:t>
              </a:r>
              <a:r>
                <a:rPr lang="en-US" sz="2000" spc="-20" dirty="0">
                  <a:solidFill>
                    <a:srgbClr val="000000"/>
                  </a:solidFill>
                  <a:latin typeface="Montserrat"/>
                  <a:ea typeface="Montserrat"/>
                  <a:cs typeface="Montserrat"/>
                  <a:sym typeface="Montserrat"/>
                </a:rPr>
                <a:t>  </a:t>
              </a:r>
              <a:r>
                <a:rPr lang="en-US" sz="3000" b="1" spc="-20" dirty="0">
                  <a:solidFill>
                    <a:srgbClr val="000000"/>
                  </a:solidFill>
                  <a:latin typeface="Montserrat Bold" panose="00000800000000000000" charset="0"/>
                  <a:ea typeface="Montserrat"/>
                  <a:cs typeface="Montserrat"/>
                  <a:sym typeface="Montserrat"/>
                </a:rPr>
                <a:t>8,08</a:t>
              </a:r>
              <a:r>
                <a:rPr lang="en-US" sz="3000" b="1" spc="-20" dirty="0">
                  <a:solidFill>
                    <a:srgbClr val="000000"/>
                  </a:solidFill>
                  <a:latin typeface="Montserrat"/>
                  <a:ea typeface="Montserrat"/>
                  <a:cs typeface="Montserrat"/>
                  <a:sym typeface="Montserrat"/>
                </a:rPr>
                <a:t>%</a:t>
              </a:r>
            </a:p>
          </p:txBody>
        </p:sp>
      </p:grpSp>
      <p:sp>
        <p:nvSpPr>
          <p:cNvPr id="26" name="Freeform 26"/>
          <p:cNvSpPr/>
          <p:nvPr/>
        </p:nvSpPr>
        <p:spPr>
          <a:xfrm>
            <a:off x="10481576" y="7056423"/>
            <a:ext cx="6224387" cy="2201877"/>
          </a:xfrm>
          <a:custGeom>
            <a:avLst/>
            <a:gdLst/>
            <a:ahLst/>
            <a:cxnLst/>
            <a:rect l="l" t="t" r="r" b="b"/>
            <a:pathLst>
              <a:path w="6224387" h="2201877">
                <a:moveTo>
                  <a:pt x="0" y="0"/>
                </a:moveTo>
                <a:lnTo>
                  <a:pt x="6224387" y="0"/>
                </a:lnTo>
                <a:lnTo>
                  <a:pt x="6224387" y="2201877"/>
                </a:lnTo>
                <a:lnTo>
                  <a:pt x="0" y="2201877"/>
                </a:lnTo>
                <a:lnTo>
                  <a:pt x="0" y="0"/>
                </a:lnTo>
                <a:close/>
              </a:path>
            </a:pathLst>
          </a:custGeom>
          <a:blipFill>
            <a:blip r:embed="rId5"/>
            <a:stretch>
              <a:fillRect/>
            </a:stretch>
          </a:blipFill>
        </p:spPr>
      </p:sp>
      <p:grpSp>
        <p:nvGrpSpPr>
          <p:cNvPr id="33" name="Group 33"/>
          <p:cNvGrpSpPr/>
          <p:nvPr/>
        </p:nvGrpSpPr>
        <p:grpSpPr>
          <a:xfrm>
            <a:off x="807784" y="4656431"/>
            <a:ext cx="1665949" cy="1226566"/>
            <a:chOff x="0" y="0"/>
            <a:chExt cx="438768" cy="323046"/>
          </a:xfrm>
        </p:grpSpPr>
        <p:sp>
          <p:nvSpPr>
            <p:cNvPr id="34" name="Freeform 34"/>
            <p:cNvSpPr/>
            <p:nvPr/>
          </p:nvSpPr>
          <p:spPr>
            <a:xfrm>
              <a:off x="0" y="0"/>
              <a:ext cx="438768" cy="323046"/>
            </a:xfrm>
            <a:custGeom>
              <a:avLst/>
              <a:gdLst/>
              <a:ahLst/>
              <a:cxnLst/>
              <a:rect l="l" t="t" r="r" b="b"/>
              <a:pathLst>
                <a:path w="438768" h="323046">
                  <a:moveTo>
                    <a:pt x="0" y="0"/>
                  </a:moveTo>
                  <a:lnTo>
                    <a:pt x="438768" y="0"/>
                  </a:lnTo>
                  <a:lnTo>
                    <a:pt x="438768" y="323046"/>
                  </a:lnTo>
                  <a:lnTo>
                    <a:pt x="0" y="323046"/>
                  </a:lnTo>
                  <a:close/>
                </a:path>
              </a:pathLst>
            </a:custGeom>
            <a:solidFill>
              <a:srgbClr val="FF842C"/>
            </a:solidFill>
          </p:spPr>
        </p:sp>
        <p:sp>
          <p:nvSpPr>
            <p:cNvPr id="35" name="TextBox 35"/>
            <p:cNvSpPr txBox="1"/>
            <p:nvPr/>
          </p:nvSpPr>
          <p:spPr>
            <a:xfrm>
              <a:off x="0" y="-38100"/>
              <a:ext cx="438768" cy="361146"/>
            </a:xfrm>
            <a:prstGeom prst="rect">
              <a:avLst/>
            </a:prstGeom>
          </p:spPr>
          <p:txBody>
            <a:bodyPr lIns="50800" tIns="50800" rIns="50800" bIns="50800" rtlCol="0" anchor="ctr"/>
            <a:lstStyle/>
            <a:p>
              <a:pPr algn="ctr">
                <a:lnSpc>
                  <a:spcPts val="2800"/>
                </a:lnSpc>
              </a:pPr>
              <a:r>
                <a:rPr lang="en-US" sz="2000" b="1" spc="-20" dirty="0" err="1">
                  <a:solidFill>
                    <a:srgbClr val="FFFFFF"/>
                  </a:solidFill>
                  <a:latin typeface="Montserrat Bold"/>
                  <a:ea typeface="Montserrat Bold"/>
                  <a:cs typeface="Montserrat Bold"/>
                  <a:sym typeface="Montserrat Bold"/>
                </a:rPr>
                <a:t>Toàn</a:t>
              </a:r>
              <a:r>
                <a:rPr lang="en-US" sz="2000" b="1" spc="-20" dirty="0">
                  <a:solidFill>
                    <a:srgbClr val="FFFFFF"/>
                  </a:solidFill>
                  <a:latin typeface="Montserrat Bold"/>
                  <a:ea typeface="Montserrat Bold"/>
                  <a:cs typeface="Montserrat Bold"/>
                  <a:sym typeface="Montserrat Bold"/>
                </a:rPr>
                <a:t> </a:t>
              </a:r>
              <a:r>
                <a:rPr lang="en-US" sz="2000" b="1" spc="-20" dirty="0" err="1">
                  <a:solidFill>
                    <a:srgbClr val="FFFFFF"/>
                  </a:solidFill>
                  <a:latin typeface="Montserrat Bold"/>
                  <a:ea typeface="Montserrat Bold"/>
                  <a:cs typeface="Montserrat Bold"/>
                  <a:sym typeface="Montserrat Bold"/>
                </a:rPr>
                <a:t>cầu</a:t>
              </a:r>
              <a:endParaRPr lang="en-US" sz="2000" b="1" spc="-20" dirty="0">
                <a:solidFill>
                  <a:srgbClr val="FFFFFF"/>
                </a:solidFill>
                <a:latin typeface="Montserrat Bold"/>
                <a:ea typeface="Montserrat Bold"/>
                <a:cs typeface="Montserrat Bold"/>
                <a:sym typeface="Montserrat Bold"/>
              </a:endParaRPr>
            </a:p>
          </p:txBody>
        </p:sp>
      </p:grpSp>
      <p:sp>
        <p:nvSpPr>
          <p:cNvPr id="36" name="TextBox 36"/>
          <p:cNvSpPr txBox="1"/>
          <p:nvPr/>
        </p:nvSpPr>
        <p:spPr>
          <a:xfrm>
            <a:off x="7641410" y="1260144"/>
            <a:ext cx="2246438" cy="495301"/>
          </a:xfrm>
          <a:prstGeom prst="rect">
            <a:avLst/>
          </a:prstGeom>
        </p:spPr>
        <p:txBody>
          <a:bodyPr lIns="0" tIns="0" rIns="0" bIns="0" rtlCol="0" anchor="t">
            <a:spAutoFit/>
          </a:bodyPr>
          <a:lstStyle/>
          <a:p>
            <a:pPr algn="ctr">
              <a:lnSpc>
                <a:spcPts val="4199"/>
              </a:lnSpc>
              <a:spcBef>
                <a:spcPct val="0"/>
              </a:spcBef>
            </a:pPr>
            <a:r>
              <a:rPr lang="en-US" sz="2999" b="1" spc="-29">
                <a:solidFill>
                  <a:srgbClr val="FFFFFF"/>
                </a:solidFill>
                <a:latin typeface="Montserrat Heavy"/>
                <a:ea typeface="Montserrat Heavy"/>
                <a:cs typeface="Montserrat Heavy"/>
                <a:sym typeface="Montserrat Heavy"/>
              </a:rPr>
              <a:t>BỐI CẢNH</a:t>
            </a:r>
          </a:p>
        </p:txBody>
      </p:sp>
      <p:sp>
        <p:nvSpPr>
          <p:cNvPr id="37" name="TextBox 37"/>
          <p:cNvSpPr txBox="1"/>
          <p:nvPr/>
        </p:nvSpPr>
        <p:spPr>
          <a:xfrm>
            <a:off x="375940" y="214036"/>
            <a:ext cx="2431486" cy="501650"/>
          </a:xfrm>
          <a:prstGeom prst="rect">
            <a:avLst/>
          </a:prstGeom>
        </p:spPr>
        <p:txBody>
          <a:bodyPr lIns="0" tIns="0" rIns="0" bIns="0" rtlCol="0" anchor="t">
            <a:spAutoFit/>
          </a:bodyPr>
          <a:lstStyle/>
          <a:p>
            <a:pPr algn="ctr">
              <a:lnSpc>
                <a:spcPts val="3849"/>
              </a:lnSpc>
            </a:pPr>
            <a:r>
              <a:rPr lang="en-US" sz="3499">
                <a:solidFill>
                  <a:srgbClr val="190D9B"/>
                </a:solidFill>
                <a:latin typeface="Anton"/>
                <a:ea typeface="Anton"/>
                <a:cs typeface="Anton"/>
                <a:sym typeface="Anton"/>
              </a:rPr>
              <a:t>ĐẶT VẤN ĐỀ</a:t>
            </a:r>
          </a:p>
        </p:txBody>
      </p:sp>
      <p:sp>
        <p:nvSpPr>
          <p:cNvPr id="38" name="TextBox 38"/>
          <p:cNvSpPr txBox="1"/>
          <p:nvPr/>
        </p:nvSpPr>
        <p:spPr>
          <a:xfrm>
            <a:off x="1582037" y="1784019"/>
            <a:ext cx="14752502" cy="692150"/>
          </a:xfrm>
          <a:prstGeom prst="rect">
            <a:avLst/>
          </a:prstGeom>
        </p:spPr>
        <p:txBody>
          <a:bodyPr lIns="0" tIns="0" rIns="0" bIns="0" rtlCol="0" anchor="t">
            <a:spAutoFit/>
          </a:bodyPr>
          <a:lstStyle/>
          <a:p>
            <a:pPr algn="just">
              <a:lnSpc>
                <a:spcPts val="2800"/>
              </a:lnSpc>
              <a:spcBef>
                <a:spcPct val="0"/>
              </a:spcBef>
            </a:pPr>
            <a:r>
              <a:rPr lang="en-US" sz="2000" spc="-20" dirty="0">
                <a:solidFill>
                  <a:srgbClr val="FFFFFF"/>
                </a:solidFill>
                <a:latin typeface="Montserrat Medium"/>
                <a:ea typeface="Montserrat Medium"/>
                <a:cs typeface="Montserrat Medium"/>
                <a:sym typeface="Montserrat Medium"/>
              </a:rPr>
              <a:t>Thị </a:t>
            </a:r>
            <a:r>
              <a:rPr lang="en-US" sz="2000" spc="-20" dirty="0" err="1">
                <a:solidFill>
                  <a:srgbClr val="FFFFFF"/>
                </a:solidFill>
                <a:latin typeface="Montserrat Medium"/>
                <a:ea typeface="Montserrat Medium"/>
                <a:cs typeface="Montserrat Medium"/>
                <a:sym typeface="Montserrat Medium"/>
              </a:rPr>
              <a:t>trường</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tài</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chính</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ngày</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càng</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trở</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nên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gần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gũi</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và</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thu</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hút</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lượng</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lớn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các</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nhà</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đầu</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tư</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mới</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từ</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đó</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dẫn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đến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sự</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tăng</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trưởng</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chóng</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mặt</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về</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dữ</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liệu</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tài</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chính</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và</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nhu</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cầu</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dự</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báo</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chính</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xác</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từ</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bộ</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dữ</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liệu</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để</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đưa</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ra</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các</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quyết</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định</a:t>
            </a:r>
            <a:endParaRPr lang="en-US" sz="2000" spc="-20" dirty="0">
              <a:solidFill>
                <a:srgbClr val="FFFFFF"/>
              </a:solidFill>
              <a:latin typeface="Montserrat Medium"/>
              <a:ea typeface="Montserrat Medium"/>
              <a:cs typeface="Montserrat Medium"/>
              <a:sym typeface="Montserrat Medium"/>
            </a:endParaRPr>
          </a:p>
        </p:txBody>
      </p:sp>
      <p:grpSp>
        <p:nvGrpSpPr>
          <p:cNvPr id="39" name="Group 39"/>
          <p:cNvGrpSpPr/>
          <p:nvPr/>
        </p:nvGrpSpPr>
        <p:grpSpPr>
          <a:xfrm>
            <a:off x="807784" y="6374601"/>
            <a:ext cx="1665949" cy="1004973"/>
            <a:chOff x="0" y="0"/>
            <a:chExt cx="438768" cy="264684"/>
          </a:xfrm>
        </p:grpSpPr>
        <p:sp>
          <p:nvSpPr>
            <p:cNvPr id="40" name="Freeform 40"/>
            <p:cNvSpPr/>
            <p:nvPr/>
          </p:nvSpPr>
          <p:spPr>
            <a:xfrm>
              <a:off x="0" y="0"/>
              <a:ext cx="438768" cy="264684"/>
            </a:xfrm>
            <a:custGeom>
              <a:avLst/>
              <a:gdLst/>
              <a:ahLst/>
              <a:cxnLst/>
              <a:rect l="l" t="t" r="r" b="b"/>
              <a:pathLst>
                <a:path w="438768" h="264684">
                  <a:moveTo>
                    <a:pt x="0" y="0"/>
                  </a:moveTo>
                  <a:lnTo>
                    <a:pt x="438768" y="0"/>
                  </a:lnTo>
                  <a:lnTo>
                    <a:pt x="438768" y="264684"/>
                  </a:lnTo>
                  <a:lnTo>
                    <a:pt x="0" y="264684"/>
                  </a:lnTo>
                  <a:close/>
                </a:path>
              </a:pathLst>
            </a:custGeom>
            <a:solidFill>
              <a:srgbClr val="FF842C"/>
            </a:solidFill>
          </p:spPr>
        </p:sp>
        <p:sp>
          <p:nvSpPr>
            <p:cNvPr id="41" name="TextBox 41"/>
            <p:cNvSpPr txBox="1"/>
            <p:nvPr/>
          </p:nvSpPr>
          <p:spPr>
            <a:xfrm>
              <a:off x="0" y="-38100"/>
              <a:ext cx="438768" cy="302784"/>
            </a:xfrm>
            <a:prstGeom prst="rect">
              <a:avLst/>
            </a:prstGeom>
          </p:spPr>
          <p:txBody>
            <a:bodyPr lIns="50800" tIns="50800" rIns="50800" bIns="50800" rtlCol="0" anchor="ctr"/>
            <a:lstStyle/>
            <a:p>
              <a:pPr algn="ctr">
                <a:lnSpc>
                  <a:spcPts val="2800"/>
                </a:lnSpc>
              </a:pPr>
              <a:r>
                <a:rPr lang="en-US" sz="2000" b="1" spc="-20" dirty="0">
                  <a:solidFill>
                    <a:srgbClr val="FFFFFF"/>
                  </a:solidFill>
                  <a:latin typeface="Montserrat Bold"/>
                  <a:ea typeface="Montserrat Bold"/>
                  <a:cs typeface="Montserrat Bold"/>
                  <a:sym typeface="Montserrat Bold"/>
                </a:rPr>
                <a:t>Việt Nam</a:t>
              </a:r>
            </a:p>
          </p:txBody>
        </p:sp>
      </p:grpSp>
      <p:sp>
        <p:nvSpPr>
          <p:cNvPr id="42" name="AutoShape 42"/>
          <p:cNvSpPr/>
          <p:nvPr/>
        </p:nvSpPr>
        <p:spPr>
          <a:xfrm flipV="1">
            <a:off x="2473733" y="3913193"/>
            <a:ext cx="1751769" cy="1356521"/>
          </a:xfrm>
          <a:prstGeom prst="line">
            <a:avLst/>
          </a:prstGeom>
          <a:ln w="38100" cap="flat">
            <a:solidFill>
              <a:srgbClr val="FFB865"/>
            </a:solidFill>
            <a:prstDash val="solid"/>
            <a:headEnd type="none" w="sm" len="sm"/>
            <a:tailEnd type="triangle" w="lg" len="med"/>
          </a:ln>
        </p:spPr>
      </p:sp>
      <p:sp>
        <p:nvSpPr>
          <p:cNvPr id="43" name="AutoShape 43"/>
          <p:cNvSpPr/>
          <p:nvPr/>
        </p:nvSpPr>
        <p:spPr>
          <a:xfrm>
            <a:off x="2473733" y="6877088"/>
            <a:ext cx="1948406" cy="895759"/>
          </a:xfrm>
          <a:prstGeom prst="line">
            <a:avLst/>
          </a:prstGeom>
          <a:ln w="38100" cap="flat">
            <a:solidFill>
              <a:srgbClr val="FFB865"/>
            </a:solidFill>
            <a:prstDash val="solid"/>
            <a:headEnd type="none" w="sm" len="sm"/>
            <a:tailEnd type="triangle" w="lg" len="med"/>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11426" y="-2472745"/>
            <a:ext cx="6700551" cy="6700551"/>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865"/>
            </a:solidFill>
          </p:spPr>
        </p:sp>
      </p:grpSp>
      <p:grpSp>
        <p:nvGrpSpPr>
          <p:cNvPr id="4" name="Group 4"/>
          <p:cNvGrpSpPr/>
          <p:nvPr/>
        </p:nvGrpSpPr>
        <p:grpSpPr>
          <a:xfrm>
            <a:off x="17886915" y="8916842"/>
            <a:ext cx="1759930" cy="1759930"/>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0D9B"/>
            </a:solidFill>
          </p:spPr>
        </p:sp>
      </p:grpSp>
      <p:sp>
        <p:nvSpPr>
          <p:cNvPr id="6" name="AutoShape 6"/>
          <p:cNvSpPr/>
          <p:nvPr/>
        </p:nvSpPr>
        <p:spPr>
          <a:xfrm>
            <a:off x="-403453" y="774364"/>
            <a:ext cx="14749848" cy="0"/>
          </a:xfrm>
          <a:prstGeom prst="line">
            <a:avLst/>
          </a:prstGeom>
          <a:ln w="38100" cap="flat">
            <a:solidFill>
              <a:srgbClr val="190D9B"/>
            </a:solidFill>
            <a:prstDash val="solid"/>
            <a:headEnd type="none" w="sm" len="sm"/>
            <a:tailEnd type="none" w="sm" len="sm"/>
          </a:ln>
        </p:spPr>
      </p:sp>
      <p:sp>
        <p:nvSpPr>
          <p:cNvPr id="7" name="AutoShape 7"/>
          <p:cNvSpPr/>
          <p:nvPr/>
        </p:nvSpPr>
        <p:spPr>
          <a:xfrm flipV="1">
            <a:off x="807784" y="9545419"/>
            <a:ext cx="16672431" cy="0"/>
          </a:xfrm>
          <a:prstGeom prst="line">
            <a:avLst/>
          </a:prstGeom>
          <a:ln w="38100" cap="flat">
            <a:solidFill>
              <a:srgbClr val="190D9B"/>
            </a:solidFill>
            <a:prstDash val="solid"/>
            <a:headEnd type="none" w="sm" len="sm"/>
            <a:tailEnd type="none" w="sm" len="sm"/>
          </a:ln>
        </p:spPr>
      </p:sp>
      <p:grpSp>
        <p:nvGrpSpPr>
          <p:cNvPr id="8" name="Group 8"/>
          <p:cNvGrpSpPr/>
          <p:nvPr/>
        </p:nvGrpSpPr>
        <p:grpSpPr>
          <a:xfrm>
            <a:off x="807784" y="9678769"/>
            <a:ext cx="4928476" cy="530458"/>
            <a:chOff x="0" y="0"/>
            <a:chExt cx="1298035" cy="139709"/>
          </a:xfrm>
        </p:grpSpPr>
        <p:sp>
          <p:nvSpPr>
            <p:cNvPr id="9" name="Freeform 9"/>
            <p:cNvSpPr/>
            <p:nvPr/>
          </p:nvSpPr>
          <p:spPr>
            <a:xfrm>
              <a:off x="0" y="0"/>
              <a:ext cx="1298035" cy="139709"/>
            </a:xfrm>
            <a:custGeom>
              <a:avLst/>
              <a:gdLst/>
              <a:ahLst/>
              <a:cxnLst/>
              <a:rect l="l" t="t" r="r" b="b"/>
              <a:pathLst>
                <a:path w="1298035" h="139709">
                  <a:moveTo>
                    <a:pt x="69855" y="0"/>
                  </a:moveTo>
                  <a:lnTo>
                    <a:pt x="1228180" y="0"/>
                  </a:lnTo>
                  <a:cubicBezTo>
                    <a:pt x="1246707" y="0"/>
                    <a:pt x="1264474" y="7360"/>
                    <a:pt x="1277575" y="20460"/>
                  </a:cubicBezTo>
                  <a:cubicBezTo>
                    <a:pt x="1290675" y="33560"/>
                    <a:pt x="1298035" y="51328"/>
                    <a:pt x="1298035" y="69855"/>
                  </a:cubicBezTo>
                  <a:lnTo>
                    <a:pt x="1298035" y="69855"/>
                  </a:lnTo>
                  <a:cubicBezTo>
                    <a:pt x="1298035" y="88381"/>
                    <a:pt x="1290675" y="106149"/>
                    <a:pt x="1277575" y="119249"/>
                  </a:cubicBezTo>
                  <a:cubicBezTo>
                    <a:pt x="1264474" y="132350"/>
                    <a:pt x="1246707" y="139709"/>
                    <a:pt x="1228180"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solidFill>
          </p:spPr>
        </p:sp>
        <p:sp>
          <p:nvSpPr>
            <p:cNvPr id="10" name="TextBox 10"/>
            <p:cNvSpPr txBox="1"/>
            <p:nvPr/>
          </p:nvSpPr>
          <p:spPr>
            <a:xfrm>
              <a:off x="0" y="-38100"/>
              <a:ext cx="1298035" cy="177809"/>
            </a:xfrm>
            <a:prstGeom prst="rect">
              <a:avLst/>
            </a:prstGeom>
          </p:spPr>
          <p:txBody>
            <a:bodyPr lIns="50800" tIns="50800" rIns="50800" bIns="50800" rtlCol="0" anchor="ctr"/>
            <a:lstStyle/>
            <a:p>
              <a:pPr algn="ctr">
                <a:lnSpc>
                  <a:spcPts val="2800"/>
                </a:lnSpc>
              </a:pPr>
              <a:r>
                <a:rPr lang="en-US" sz="2000" b="1" spc="-20">
                  <a:solidFill>
                    <a:srgbClr val="FFFFFF"/>
                  </a:solidFill>
                  <a:latin typeface="Montserrat Bold"/>
                  <a:ea typeface="Montserrat Bold"/>
                  <a:cs typeface="Montserrat Bold"/>
                  <a:sym typeface="Montserrat Bold"/>
                </a:rPr>
                <a:t>BUSINESS UNDERSTANDING</a:t>
              </a:r>
            </a:p>
          </p:txBody>
        </p:sp>
      </p:grpSp>
      <p:grpSp>
        <p:nvGrpSpPr>
          <p:cNvPr id="11" name="Group 11"/>
          <p:cNvGrpSpPr/>
          <p:nvPr/>
        </p:nvGrpSpPr>
        <p:grpSpPr>
          <a:xfrm>
            <a:off x="12552008" y="9678769"/>
            <a:ext cx="4928207" cy="530458"/>
            <a:chOff x="0" y="0"/>
            <a:chExt cx="1297964" cy="139709"/>
          </a:xfrm>
        </p:grpSpPr>
        <p:sp>
          <p:nvSpPr>
            <p:cNvPr id="12" name="Freeform 12"/>
            <p:cNvSpPr/>
            <p:nvPr/>
          </p:nvSpPr>
          <p:spPr>
            <a:xfrm>
              <a:off x="0" y="0"/>
              <a:ext cx="1297964" cy="139709"/>
            </a:xfrm>
            <a:custGeom>
              <a:avLst/>
              <a:gdLst/>
              <a:ahLst/>
              <a:cxnLst/>
              <a:rect l="l" t="t" r="r" b="b"/>
              <a:pathLst>
                <a:path w="1297964" h="139709">
                  <a:moveTo>
                    <a:pt x="69855" y="0"/>
                  </a:moveTo>
                  <a:lnTo>
                    <a:pt x="1228110" y="0"/>
                  </a:lnTo>
                  <a:cubicBezTo>
                    <a:pt x="1246636" y="0"/>
                    <a:pt x="1264404" y="7360"/>
                    <a:pt x="1277504" y="20460"/>
                  </a:cubicBezTo>
                  <a:cubicBezTo>
                    <a:pt x="1290604" y="33560"/>
                    <a:pt x="1297964" y="51328"/>
                    <a:pt x="1297964" y="69855"/>
                  </a:cubicBezTo>
                  <a:lnTo>
                    <a:pt x="1297964" y="69855"/>
                  </a:lnTo>
                  <a:cubicBezTo>
                    <a:pt x="1297964" y="88381"/>
                    <a:pt x="1290604" y="106149"/>
                    <a:pt x="1277504" y="119249"/>
                  </a:cubicBezTo>
                  <a:cubicBezTo>
                    <a:pt x="1264404" y="132350"/>
                    <a:pt x="1246636" y="139709"/>
                    <a:pt x="1228110"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alpha val="29804"/>
              </a:srgbClr>
            </a:solidFill>
          </p:spPr>
        </p:sp>
        <p:sp>
          <p:nvSpPr>
            <p:cNvPr id="13" name="TextBox 13"/>
            <p:cNvSpPr txBox="1"/>
            <p:nvPr/>
          </p:nvSpPr>
          <p:spPr>
            <a:xfrm>
              <a:off x="0" y="-38100"/>
              <a:ext cx="1297964" cy="177809"/>
            </a:xfrm>
            <a:prstGeom prst="rect">
              <a:avLst/>
            </a:prstGeom>
          </p:spPr>
          <p:txBody>
            <a:bodyPr lIns="50800" tIns="50800" rIns="50800" bIns="50800" rtlCol="0" anchor="ctr"/>
            <a:lstStyle/>
            <a:p>
              <a:pPr algn="ctr">
                <a:lnSpc>
                  <a:spcPts val="2800"/>
                </a:lnSpc>
              </a:pPr>
              <a:r>
                <a:rPr lang="en-US" sz="2000" b="1" spc="-20">
                  <a:solidFill>
                    <a:srgbClr val="FFFFFF">
                      <a:alpha val="29804"/>
                    </a:srgbClr>
                  </a:solidFill>
                  <a:latin typeface="Montserrat Bold"/>
                  <a:ea typeface="Montserrat Bold"/>
                  <a:cs typeface="Montserrat Bold"/>
                  <a:sym typeface="Montserrat Bold"/>
                </a:rPr>
                <a:t>MODELING AND EVALUATION</a:t>
              </a:r>
            </a:p>
          </p:txBody>
        </p:sp>
      </p:grpSp>
      <p:grpSp>
        <p:nvGrpSpPr>
          <p:cNvPr id="14" name="Group 14"/>
          <p:cNvGrpSpPr/>
          <p:nvPr/>
        </p:nvGrpSpPr>
        <p:grpSpPr>
          <a:xfrm>
            <a:off x="6644145" y="9678769"/>
            <a:ext cx="4999978" cy="530458"/>
            <a:chOff x="0" y="0"/>
            <a:chExt cx="1316867" cy="139709"/>
          </a:xfrm>
        </p:grpSpPr>
        <p:sp>
          <p:nvSpPr>
            <p:cNvPr id="15" name="Freeform 15"/>
            <p:cNvSpPr/>
            <p:nvPr/>
          </p:nvSpPr>
          <p:spPr>
            <a:xfrm>
              <a:off x="0" y="0"/>
              <a:ext cx="1316867" cy="139709"/>
            </a:xfrm>
            <a:custGeom>
              <a:avLst/>
              <a:gdLst/>
              <a:ahLst/>
              <a:cxnLst/>
              <a:rect l="l" t="t" r="r" b="b"/>
              <a:pathLst>
                <a:path w="1316867" h="139709">
                  <a:moveTo>
                    <a:pt x="69855" y="0"/>
                  </a:moveTo>
                  <a:lnTo>
                    <a:pt x="1247012" y="0"/>
                  </a:lnTo>
                  <a:cubicBezTo>
                    <a:pt x="1265539" y="0"/>
                    <a:pt x="1283306" y="7360"/>
                    <a:pt x="1296407" y="20460"/>
                  </a:cubicBezTo>
                  <a:cubicBezTo>
                    <a:pt x="1309507" y="33560"/>
                    <a:pt x="1316867" y="51328"/>
                    <a:pt x="1316867" y="69855"/>
                  </a:cubicBezTo>
                  <a:lnTo>
                    <a:pt x="1316867" y="69855"/>
                  </a:lnTo>
                  <a:cubicBezTo>
                    <a:pt x="1316867" y="88381"/>
                    <a:pt x="1309507" y="106149"/>
                    <a:pt x="1296407" y="119249"/>
                  </a:cubicBezTo>
                  <a:cubicBezTo>
                    <a:pt x="1283306" y="132350"/>
                    <a:pt x="1265539" y="139709"/>
                    <a:pt x="1247012"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alpha val="29804"/>
              </a:srgbClr>
            </a:solidFill>
          </p:spPr>
        </p:sp>
        <p:sp>
          <p:nvSpPr>
            <p:cNvPr id="16" name="TextBox 16"/>
            <p:cNvSpPr txBox="1"/>
            <p:nvPr/>
          </p:nvSpPr>
          <p:spPr>
            <a:xfrm>
              <a:off x="0" y="-38100"/>
              <a:ext cx="1316867" cy="177809"/>
            </a:xfrm>
            <a:prstGeom prst="rect">
              <a:avLst/>
            </a:prstGeom>
          </p:spPr>
          <p:txBody>
            <a:bodyPr lIns="50800" tIns="50800" rIns="50800" bIns="50800" rtlCol="0" anchor="ctr"/>
            <a:lstStyle/>
            <a:p>
              <a:pPr algn="ctr">
                <a:lnSpc>
                  <a:spcPts val="2800"/>
                </a:lnSpc>
              </a:pPr>
              <a:r>
                <a:rPr lang="en-US" sz="2000" b="1" spc="-20">
                  <a:solidFill>
                    <a:srgbClr val="FFFFFF">
                      <a:alpha val="29804"/>
                    </a:srgbClr>
                  </a:solidFill>
                  <a:latin typeface="Montserrat Bold"/>
                  <a:ea typeface="Montserrat Bold"/>
                  <a:cs typeface="Montserrat Bold"/>
                  <a:sym typeface="Montserrat Bold"/>
                </a:rPr>
                <a:t>DATA PREPARATION</a:t>
              </a:r>
            </a:p>
          </p:txBody>
        </p:sp>
      </p:grpSp>
      <p:grpSp>
        <p:nvGrpSpPr>
          <p:cNvPr id="17" name="Group 17"/>
          <p:cNvGrpSpPr/>
          <p:nvPr/>
        </p:nvGrpSpPr>
        <p:grpSpPr>
          <a:xfrm>
            <a:off x="1028700" y="1109662"/>
            <a:ext cx="6673300" cy="2741962"/>
            <a:chOff x="0" y="0"/>
            <a:chExt cx="1757577" cy="722163"/>
          </a:xfrm>
        </p:grpSpPr>
        <p:sp>
          <p:nvSpPr>
            <p:cNvPr id="18" name="Freeform 18"/>
            <p:cNvSpPr/>
            <p:nvPr/>
          </p:nvSpPr>
          <p:spPr>
            <a:xfrm>
              <a:off x="0" y="0"/>
              <a:ext cx="1757577" cy="722163"/>
            </a:xfrm>
            <a:custGeom>
              <a:avLst/>
              <a:gdLst/>
              <a:ahLst/>
              <a:cxnLst/>
              <a:rect l="l" t="t" r="r" b="b"/>
              <a:pathLst>
                <a:path w="1757577" h="722163">
                  <a:moveTo>
                    <a:pt x="59167" y="0"/>
                  </a:moveTo>
                  <a:lnTo>
                    <a:pt x="1698410" y="0"/>
                  </a:lnTo>
                  <a:cubicBezTo>
                    <a:pt x="1714102" y="0"/>
                    <a:pt x="1729152" y="6234"/>
                    <a:pt x="1740247" y="17330"/>
                  </a:cubicBezTo>
                  <a:cubicBezTo>
                    <a:pt x="1751343" y="28425"/>
                    <a:pt x="1757577" y="43475"/>
                    <a:pt x="1757577" y="59167"/>
                  </a:cubicBezTo>
                  <a:lnTo>
                    <a:pt x="1757577" y="662996"/>
                  </a:lnTo>
                  <a:cubicBezTo>
                    <a:pt x="1757577" y="678688"/>
                    <a:pt x="1751343" y="693737"/>
                    <a:pt x="1740247" y="704833"/>
                  </a:cubicBezTo>
                  <a:cubicBezTo>
                    <a:pt x="1729152" y="715929"/>
                    <a:pt x="1714102" y="722163"/>
                    <a:pt x="1698410" y="722163"/>
                  </a:cubicBezTo>
                  <a:lnTo>
                    <a:pt x="59167" y="722163"/>
                  </a:lnTo>
                  <a:cubicBezTo>
                    <a:pt x="43475" y="722163"/>
                    <a:pt x="28425" y="715929"/>
                    <a:pt x="17330" y="704833"/>
                  </a:cubicBezTo>
                  <a:cubicBezTo>
                    <a:pt x="6234" y="693737"/>
                    <a:pt x="0" y="678688"/>
                    <a:pt x="0" y="662996"/>
                  </a:cubicBezTo>
                  <a:lnTo>
                    <a:pt x="0" y="59167"/>
                  </a:lnTo>
                  <a:cubicBezTo>
                    <a:pt x="0" y="43475"/>
                    <a:pt x="6234" y="28425"/>
                    <a:pt x="17330" y="17330"/>
                  </a:cubicBezTo>
                  <a:cubicBezTo>
                    <a:pt x="28425" y="6234"/>
                    <a:pt x="43475" y="0"/>
                    <a:pt x="59167" y="0"/>
                  </a:cubicBezTo>
                  <a:close/>
                </a:path>
              </a:pathLst>
            </a:custGeom>
            <a:solidFill>
              <a:srgbClr val="FFFFFF"/>
            </a:solidFill>
            <a:ln w="28575" cap="rnd">
              <a:solidFill>
                <a:srgbClr val="190D9B"/>
              </a:solidFill>
              <a:prstDash val="lgDash"/>
              <a:round/>
            </a:ln>
          </p:spPr>
        </p:sp>
        <p:sp>
          <p:nvSpPr>
            <p:cNvPr id="19" name="TextBox 19"/>
            <p:cNvSpPr txBox="1"/>
            <p:nvPr/>
          </p:nvSpPr>
          <p:spPr>
            <a:xfrm>
              <a:off x="0" y="-38100"/>
              <a:ext cx="1757577" cy="760263"/>
            </a:xfrm>
            <a:prstGeom prst="rect">
              <a:avLst/>
            </a:prstGeom>
          </p:spPr>
          <p:txBody>
            <a:bodyPr lIns="254000" tIns="254000" rIns="254000" bIns="254000" rtlCol="0" anchor="ctr"/>
            <a:lstStyle/>
            <a:p>
              <a:pPr algn="ctr">
                <a:lnSpc>
                  <a:spcPts val="3499"/>
                </a:lnSpc>
              </a:pPr>
              <a:r>
                <a:rPr lang="en-US" sz="2499" b="1" spc="-24" dirty="0" err="1">
                  <a:solidFill>
                    <a:srgbClr val="000000"/>
                  </a:solidFill>
                  <a:latin typeface="Montserrat Ultra-Bold"/>
                  <a:ea typeface="Montserrat Ultra-Bold"/>
                  <a:cs typeface="Montserrat Ultra-Bold"/>
                  <a:sym typeface="Montserrat Ultra-Bold"/>
                </a:rPr>
                <a:t>Vấn</a:t>
              </a:r>
              <a:r>
                <a:rPr lang="en-US" sz="2499" b="1" spc="-24" dirty="0">
                  <a:solidFill>
                    <a:srgbClr val="000000"/>
                  </a:solidFill>
                  <a:latin typeface="Montserrat Ultra-Bold"/>
                  <a:ea typeface="Montserrat Ultra-Bold"/>
                  <a:cs typeface="Montserrat Ultra-Bold"/>
                  <a:sym typeface="Montserrat Ultra-Bold"/>
                </a:rPr>
                <a:t> </a:t>
              </a:r>
              <a:r>
                <a:rPr lang="en-US" sz="2499" b="1" spc="-24" dirty="0" err="1">
                  <a:solidFill>
                    <a:srgbClr val="000000"/>
                  </a:solidFill>
                  <a:latin typeface="Montserrat Ultra-Bold"/>
                  <a:ea typeface="Montserrat Ultra-Bold"/>
                  <a:cs typeface="Montserrat Ultra-Bold"/>
                  <a:sym typeface="Montserrat Ultra-Bold"/>
                </a:rPr>
                <a:t>đề</a:t>
              </a:r>
              <a:r>
                <a:rPr lang="en-US" sz="2499" b="1" spc="-24" dirty="0">
                  <a:solidFill>
                    <a:srgbClr val="000000"/>
                  </a:solidFill>
                  <a:latin typeface="Montserrat Ultra-Bold"/>
                  <a:ea typeface="Montserrat Ultra-Bold"/>
                  <a:cs typeface="Montserrat Ultra-Bold"/>
                  <a:sym typeface="Montserrat Ultra-Bold"/>
                </a:rPr>
                <a:t> </a:t>
              </a:r>
              <a:r>
                <a:rPr lang="en-US" sz="2499" b="1" spc="-24" dirty="0" err="1">
                  <a:solidFill>
                    <a:srgbClr val="000000"/>
                  </a:solidFill>
                  <a:latin typeface="Montserrat Ultra-Bold"/>
                  <a:ea typeface="Montserrat Ultra-Bold"/>
                  <a:cs typeface="Montserrat Ultra-Bold"/>
                  <a:sym typeface="Montserrat Ultra-Bold"/>
                </a:rPr>
                <a:t>đặt</a:t>
              </a:r>
              <a:r>
                <a:rPr lang="en-US" sz="2499" b="1" spc="-24" dirty="0">
                  <a:solidFill>
                    <a:srgbClr val="000000"/>
                  </a:solidFill>
                  <a:latin typeface="Montserrat Ultra-Bold"/>
                  <a:ea typeface="Montserrat Ultra-Bold"/>
                  <a:cs typeface="Montserrat Ultra-Bold"/>
                  <a:sym typeface="Montserrat Ultra-Bold"/>
                </a:rPr>
                <a:t> </a:t>
              </a:r>
              <a:r>
                <a:rPr lang="en-US" sz="2499" b="1" spc="-24" dirty="0" err="1">
                  <a:solidFill>
                    <a:srgbClr val="000000"/>
                  </a:solidFill>
                  <a:latin typeface="Montserrat Ultra-Bold"/>
                  <a:ea typeface="Montserrat Ultra-Bold"/>
                  <a:cs typeface="Montserrat Ultra-Bold"/>
                  <a:sym typeface="Montserrat Ultra-Bold"/>
                </a:rPr>
                <a:t>ra</a:t>
              </a:r>
              <a:endParaRPr lang="en-US" sz="2499" b="1" spc="-24" dirty="0">
                <a:solidFill>
                  <a:srgbClr val="000000"/>
                </a:solidFill>
                <a:latin typeface="Montserrat Ultra-Bold"/>
                <a:ea typeface="Montserrat Ultra-Bold"/>
                <a:cs typeface="Montserrat Ultra-Bold"/>
                <a:sym typeface="Montserrat Ultra-Bold"/>
              </a:endParaRPr>
            </a:p>
            <a:p>
              <a:pPr algn="just">
                <a:lnSpc>
                  <a:spcPts val="2800"/>
                </a:lnSpc>
              </a:pPr>
              <a:r>
                <a:rPr lang="en-US" sz="2000" spc="-20" dirty="0" err="1">
                  <a:solidFill>
                    <a:srgbClr val="000000"/>
                  </a:solidFill>
                  <a:latin typeface="Montserrat Medium"/>
                  <a:ea typeface="Montserrat Medium"/>
                  <a:cs typeface="Montserrat Medium"/>
                  <a:sym typeface="Montserrat Medium"/>
                </a:rPr>
                <a:t>Dự</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báo</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giá</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cổ</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phiếu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là</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một</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thách</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thức</a:t>
              </a:r>
              <a:r>
                <a:rPr lang="en-US" sz="2000" spc="-20" dirty="0">
                  <a:solidFill>
                    <a:srgbClr val="000000"/>
                  </a:solidFill>
                  <a:latin typeface="Montserrat Medium"/>
                  <a:ea typeface="Montserrat Medium"/>
                  <a:cs typeface="Montserrat Medium"/>
                  <a:sym typeface="Montserrat Medium"/>
                </a:rPr>
                <a:t> do </a:t>
              </a:r>
              <a:r>
                <a:rPr lang="en-US" sz="2000" spc="-20" dirty="0" err="1">
                  <a:solidFill>
                    <a:srgbClr val="000000"/>
                  </a:solidFill>
                  <a:latin typeface="Montserrat Medium"/>
                  <a:ea typeface="Montserrat Medium"/>
                  <a:cs typeface="Montserrat Medium"/>
                  <a:sym typeface="Montserrat Medium"/>
                </a:rPr>
                <a:t>biến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động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phức</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tạp</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của</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thị</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trường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Khối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lượng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dữ</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liệu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khổng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lồ</a:t>
              </a:r>
              <a:r>
                <a:rPr lang="en-US" sz="2000" spc="-20" dirty="0">
                  <a:solidFill>
                    <a:srgbClr val="000000"/>
                  </a:solidFill>
                  <a:latin typeface="Montserrat Medium"/>
                  <a:ea typeface="Montserrat Medium"/>
                  <a:cs typeface="Montserrat Medium"/>
                  <a:sym typeface="Montserrat Medium"/>
                </a:rPr>
                <a:t>: Bao </a:t>
              </a:r>
              <a:r>
                <a:rPr lang="en-US" sz="2000" spc="-20" dirty="0" err="1">
                  <a:solidFill>
                    <a:srgbClr val="000000"/>
                  </a:solidFill>
                  <a:latin typeface="Montserrat Medium"/>
                  <a:ea typeface="Montserrat Medium"/>
                  <a:cs typeface="Montserrat Medium"/>
                  <a:sym typeface="Montserrat Medium"/>
                </a:rPr>
                <a:t>gồm</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dữ</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liệu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số</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giá</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giao</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dịch</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và</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dữ</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liệu</a:t>
              </a:r>
              <a:r>
                <a:rPr lang="en-US" sz="2000" spc="-20" dirty="0">
                  <a:solidFill>
                    <a:srgbClr val="000000"/>
                  </a:solidFill>
                  <a:latin typeface="Montserrat Medium"/>
                  <a:ea typeface="Montserrat Medium"/>
                  <a:cs typeface="Montserrat Medium"/>
                  <a:sym typeface="Montserrat Medium"/>
                </a:rPr>
                <a:t> phi </a:t>
              </a:r>
              <a:r>
                <a:rPr lang="en-US" sz="2000" spc="-20" dirty="0" err="1">
                  <a:solidFill>
                    <a:srgbClr val="000000"/>
                  </a:solidFill>
                  <a:latin typeface="Montserrat Medium"/>
                  <a:ea typeface="Montserrat Medium"/>
                  <a:cs typeface="Montserrat Medium"/>
                  <a:sym typeface="Montserrat Medium"/>
                </a:rPr>
                <a:t>cấu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trúc</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báo</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cáo</a:t>
              </a:r>
              <a:r>
                <a:rPr lang="en-US" sz="2000" spc="-20" dirty="0">
                  <a:solidFill>
                    <a:srgbClr val="000000"/>
                  </a:solidFill>
                  <a:latin typeface="Montserrat Medium"/>
                  <a:ea typeface="Montserrat Medium"/>
                  <a:cs typeface="Montserrat Medium"/>
                  <a:sym typeface="Montserrat Medium"/>
                </a:rPr>
                <a:t>, tin </a:t>
              </a:r>
              <a:r>
                <a:rPr lang="en-US" sz="2000" spc="-20" dirty="0" err="1">
                  <a:solidFill>
                    <a:srgbClr val="000000"/>
                  </a:solidFill>
                  <a:latin typeface="Montserrat Medium"/>
                  <a:ea typeface="Montserrat Medium"/>
                  <a:cs typeface="Montserrat Medium"/>
                  <a:sym typeface="Montserrat Medium"/>
                </a:rPr>
                <a:t>tức</a:t>
              </a:r>
              <a:r>
                <a:rPr lang="en-US" sz="2000" spc="-20" dirty="0">
                  <a:solidFill>
                    <a:srgbClr val="000000"/>
                  </a:solidFill>
                  <a:latin typeface="Montserrat Medium"/>
                  <a:ea typeface="Montserrat Medium"/>
                  <a:cs typeface="Montserrat Medium"/>
                  <a:sym typeface="Montserrat Medium"/>
                </a:rPr>
                <a:t>). Con </a:t>
              </a:r>
              <a:r>
                <a:rPr lang="en-US" sz="2000" spc="-20" dirty="0" err="1">
                  <a:solidFill>
                    <a:srgbClr val="000000"/>
                  </a:solidFill>
                  <a:latin typeface="Montserrat Medium"/>
                  <a:ea typeface="Montserrat Medium"/>
                  <a:cs typeface="Montserrat Medium"/>
                  <a:sym typeface="Montserrat Medium"/>
                </a:rPr>
                <a:t>người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khó</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xử</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lý</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kịp</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thời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và</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toàn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diện</a:t>
              </a:r>
              <a:endParaRPr lang="en-US" sz="2000" spc="-20" dirty="0">
                <a:solidFill>
                  <a:srgbClr val="000000"/>
                </a:solidFill>
                <a:latin typeface="Montserrat Medium"/>
                <a:ea typeface="Montserrat Medium"/>
                <a:cs typeface="Montserrat Medium"/>
                <a:sym typeface="Montserrat Medium"/>
              </a:endParaRPr>
            </a:p>
          </p:txBody>
        </p:sp>
      </p:grpSp>
      <p:grpSp>
        <p:nvGrpSpPr>
          <p:cNvPr id="20" name="Group 20"/>
          <p:cNvGrpSpPr/>
          <p:nvPr/>
        </p:nvGrpSpPr>
        <p:grpSpPr>
          <a:xfrm>
            <a:off x="8637357" y="1109662"/>
            <a:ext cx="8621943" cy="2741962"/>
            <a:chOff x="0" y="0"/>
            <a:chExt cx="2270800" cy="722163"/>
          </a:xfrm>
        </p:grpSpPr>
        <p:sp>
          <p:nvSpPr>
            <p:cNvPr id="21" name="Freeform 21"/>
            <p:cNvSpPr/>
            <p:nvPr/>
          </p:nvSpPr>
          <p:spPr>
            <a:xfrm>
              <a:off x="0" y="0"/>
              <a:ext cx="2270800" cy="722163"/>
            </a:xfrm>
            <a:custGeom>
              <a:avLst/>
              <a:gdLst/>
              <a:ahLst/>
              <a:cxnLst/>
              <a:rect l="l" t="t" r="r" b="b"/>
              <a:pathLst>
                <a:path w="2270800" h="722163">
                  <a:moveTo>
                    <a:pt x="45795" y="0"/>
                  </a:moveTo>
                  <a:lnTo>
                    <a:pt x="2225005" y="0"/>
                  </a:lnTo>
                  <a:cubicBezTo>
                    <a:pt x="2250297" y="0"/>
                    <a:pt x="2270800" y="20503"/>
                    <a:pt x="2270800" y="45795"/>
                  </a:cubicBezTo>
                  <a:lnTo>
                    <a:pt x="2270800" y="676368"/>
                  </a:lnTo>
                  <a:cubicBezTo>
                    <a:pt x="2270800" y="688514"/>
                    <a:pt x="2265975" y="700162"/>
                    <a:pt x="2257387" y="708750"/>
                  </a:cubicBezTo>
                  <a:cubicBezTo>
                    <a:pt x="2248799" y="717338"/>
                    <a:pt x="2237151" y="722163"/>
                    <a:pt x="2225005" y="722163"/>
                  </a:cubicBezTo>
                  <a:lnTo>
                    <a:pt x="45795" y="722163"/>
                  </a:lnTo>
                  <a:cubicBezTo>
                    <a:pt x="33649" y="722163"/>
                    <a:pt x="22001" y="717338"/>
                    <a:pt x="13413" y="708750"/>
                  </a:cubicBezTo>
                  <a:cubicBezTo>
                    <a:pt x="4825" y="700162"/>
                    <a:pt x="0" y="688514"/>
                    <a:pt x="0" y="676368"/>
                  </a:cubicBezTo>
                  <a:lnTo>
                    <a:pt x="0" y="45795"/>
                  </a:lnTo>
                  <a:cubicBezTo>
                    <a:pt x="0" y="33649"/>
                    <a:pt x="4825" y="22001"/>
                    <a:pt x="13413" y="13413"/>
                  </a:cubicBezTo>
                  <a:cubicBezTo>
                    <a:pt x="22001" y="4825"/>
                    <a:pt x="33649" y="0"/>
                    <a:pt x="45795" y="0"/>
                  </a:cubicBezTo>
                  <a:close/>
                </a:path>
              </a:pathLst>
            </a:custGeom>
            <a:solidFill>
              <a:srgbClr val="FFFFFF"/>
            </a:solidFill>
            <a:ln w="28575" cap="rnd">
              <a:solidFill>
                <a:srgbClr val="190D9B"/>
              </a:solidFill>
              <a:prstDash val="lgDash"/>
              <a:round/>
            </a:ln>
          </p:spPr>
        </p:sp>
        <p:sp>
          <p:nvSpPr>
            <p:cNvPr id="22" name="TextBox 22"/>
            <p:cNvSpPr txBox="1"/>
            <p:nvPr/>
          </p:nvSpPr>
          <p:spPr>
            <a:xfrm>
              <a:off x="0" y="-38100"/>
              <a:ext cx="2270800" cy="760263"/>
            </a:xfrm>
            <a:prstGeom prst="rect">
              <a:avLst/>
            </a:prstGeom>
          </p:spPr>
          <p:txBody>
            <a:bodyPr lIns="254000" tIns="254000" rIns="254000" bIns="254000" rtlCol="0" anchor="ctr"/>
            <a:lstStyle/>
            <a:p>
              <a:pPr algn="ctr">
                <a:lnSpc>
                  <a:spcPts val="3499"/>
                </a:lnSpc>
              </a:pPr>
              <a:r>
                <a:rPr lang="en-US" sz="2499" b="1" spc="-24" dirty="0" err="1">
                  <a:solidFill>
                    <a:srgbClr val="000000"/>
                  </a:solidFill>
                  <a:latin typeface="Montserrat Ultra-Bold"/>
                  <a:ea typeface="Montserrat Ultra-Bold"/>
                  <a:cs typeface="Montserrat Ultra-Bold"/>
                  <a:sym typeface="Montserrat Ultra-Bold"/>
                </a:rPr>
                <a:t>Cơ</a:t>
              </a:r>
              <a:r>
                <a:rPr lang="en-US" sz="2499" b="1" spc="-24" dirty="0">
                  <a:solidFill>
                    <a:srgbClr val="000000"/>
                  </a:solidFill>
                  <a:latin typeface="Montserrat Ultra-Bold"/>
                  <a:ea typeface="Montserrat Ultra-Bold"/>
                  <a:cs typeface="Montserrat Ultra-Bold"/>
                  <a:sym typeface="Montserrat Ultra-Bold"/>
                </a:rPr>
                <a:t> </a:t>
              </a:r>
              <a:r>
                <a:rPr lang="en-US" sz="2499" b="1" spc="-24" dirty="0" err="1">
                  <a:solidFill>
                    <a:srgbClr val="000000"/>
                  </a:solidFill>
                  <a:latin typeface="Montserrat Ultra-Bold"/>
                  <a:ea typeface="Montserrat Ultra-Bold"/>
                  <a:cs typeface="Montserrat Ultra-Bold"/>
                  <a:sym typeface="Montserrat Ultra-Bold"/>
                </a:rPr>
                <a:t>hội</a:t>
              </a:r>
              <a:endParaRPr lang="en-US" sz="2499" b="1" spc="-24" dirty="0">
                <a:solidFill>
                  <a:srgbClr val="000000"/>
                </a:solidFill>
                <a:latin typeface="Montserrat Ultra-Bold"/>
                <a:ea typeface="Montserrat Ultra-Bold"/>
                <a:cs typeface="Montserrat Ultra-Bold"/>
                <a:sym typeface="Montserrat Ultra-Bold"/>
              </a:endParaRPr>
            </a:p>
            <a:p>
              <a:pPr algn="just">
                <a:lnSpc>
                  <a:spcPts val="2800"/>
                </a:lnSpc>
              </a:pPr>
              <a:r>
                <a:rPr lang="en-US" sz="2000" spc="-20" dirty="0" err="1">
                  <a:solidFill>
                    <a:srgbClr val="000000"/>
                  </a:solidFill>
                  <a:latin typeface="Montserrat Medium"/>
                  <a:ea typeface="Montserrat Medium"/>
                  <a:cs typeface="Montserrat Medium"/>
                  <a:sym typeface="Montserrat Medium"/>
                </a:rPr>
                <a:t>Sự</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phát</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triển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của</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trí</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tuệ</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nhân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tạo</a:t>
              </a:r>
              <a:r>
                <a:rPr lang="en-US" sz="2000" spc="-20" dirty="0">
                  <a:solidFill>
                    <a:srgbClr val="000000"/>
                  </a:solidFill>
                  <a:latin typeface="Montserrat Medium"/>
                  <a:ea typeface="Montserrat Medium"/>
                  <a:cs typeface="Montserrat Medium"/>
                  <a:sym typeface="Montserrat Medium"/>
                </a:rPr>
                <a:t> (AI) </a:t>
              </a:r>
              <a:r>
                <a:rPr lang="en-US" sz="2000" spc="-20" dirty="0" err="1">
                  <a:solidFill>
                    <a:srgbClr val="000000"/>
                  </a:solidFill>
                  <a:latin typeface="Montserrat Medium"/>
                  <a:ea typeface="Montserrat Medium"/>
                  <a:cs typeface="Montserrat Medium"/>
                  <a:sym typeface="Montserrat Medium"/>
                </a:rPr>
                <a:t>và</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mô</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hình</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ngôn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ngữ</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lớn</a:t>
              </a:r>
              <a:r>
                <a:rPr lang="en-US" sz="2000" spc="-20" dirty="0">
                  <a:solidFill>
                    <a:srgbClr val="000000"/>
                  </a:solidFill>
                  <a:latin typeface="Montserrat Medium"/>
                  <a:ea typeface="Montserrat Medium"/>
                  <a:cs typeface="Montserrat Medium"/>
                  <a:sym typeface="Montserrat Medium"/>
                </a:rPr>
                <a:t> (LLM) </a:t>
              </a:r>
              <a:r>
                <a:rPr lang="en-US" sz="2000" spc="-20" dirty="0" err="1">
                  <a:solidFill>
                    <a:srgbClr val="000000"/>
                  </a:solidFill>
                  <a:latin typeface="Montserrat Medium"/>
                  <a:ea typeface="Montserrat Medium"/>
                  <a:cs typeface="Montserrat Medium"/>
                  <a:sym typeface="Montserrat Medium"/>
                </a:rPr>
                <a:t>mở</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ra</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khả</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năng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khai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thác</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dữ</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liệu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hiệu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quả</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hơn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là</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giải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pháp</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hỗ</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trợ</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việc</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ra</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quyết</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định</a:t>
              </a:r>
              <a:endParaRPr lang="en-US" sz="2000" spc="-20" dirty="0">
                <a:solidFill>
                  <a:srgbClr val="000000"/>
                </a:solidFill>
                <a:latin typeface="Montserrat Medium"/>
                <a:ea typeface="Montserrat Medium"/>
                <a:cs typeface="Montserrat Medium"/>
                <a:sym typeface="Montserrat Medium"/>
              </a:endParaRPr>
            </a:p>
          </p:txBody>
        </p:sp>
      </p:grpSp>
      <p:grpSp>
        <p:nvGrpSpPr>
          <p:cNvPr id="23" name="Group 23"/>
          <p:cNvGrpSpPr/>
          <p:nvPr/>
        </p:nvGrpSpPr>
        <p:grpSpPr>
          <a:xfrm>
            <a:off x="1165266" y="8319743"/>
            <a:ext cx="852832" cy="852832"/>
            <a:chOff x="0" y="0"/>
            <a:chExt cx="812800" cy="812800"/>
          </a:xfrm>
        </p:grpSpPr>
        <p:sp>
          <p:nvSpPr>
            <p:cNvPr id="24" name="Freeform 24"/>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190D9B"/>
            </a:solidFill>
          </p:spPr>
        </p:sp>
        <p:sp>
          <p:nvSpPr>
            <p:cNvPr id="25" name="TextBox 25"/>
            <p:cNvSpPr txBox="1"/>
            <p:nvPr/>
          </p:nvSpPr>
          <p:spPr>
            <a:xfrm>
              <a:off x="0" y="165100"/>
              <a:ext cx="711200" cy="444500"/>
            </a:xfrm>
            <a:prstGeom prst="rect">
              <a:avLst/>
            </a:prstGeom>
          </p:spPr>
          <p:txBody>
            <a:bodyPr lIns="50800" tIns="50800" rIns="50800" bIns="50800" rtlCol="0" anchor="ctr"/>
            <a:lstStyle/>
            <a:p>
              <a:pPr algn="ctr">
                <a:lnSpc>
                  <a:spcPts val="2800"/>
                </a:lnSpc>
              </a:pPr>
              <a:endParaRPr/>
            </a:p>
          </p:txBody>
        </p:sp>
      </p:grpSp>
      <p:sp>
        <p:nvSpPr>
          <p:cNvPr id="26" name="TextBox 26"/>
          <p:cNvSpPr txBox="1"/>
          <p:nvPr/>
        </p:nvSpPr>
        <p:spPr>
          <a:xfrm>
            <a:off x="375940" y="214036"/>
            <a:ext cx="2431486" cy="501650"/>
          </a:xfrm>
          <a:prstGeom prst="rect">
            <a:avLst/>
          </a:prstGeom>
        </p:spPr>
        <p:txBody>
          <a:bodyPr lIns="0" tIns="0" rIns="0" bIns="0" rtlCol="0" anchor="t">
            <a:spAutoFit/>
          </a:bodyPr>
          <a:lstStyle/>
          <a:p>
            <a:pPr algn="ctr">
              <a:lnSpc>
                <a:spcPts val="3849"/>
              </a:lnSpc>
            </a:pPr>
            <a:r>
              <a:rPr lang="en-US" sz="3499">
                <a:solidFill>
                  <a:srgbClr val="190D9B"/>
                </a:solidFill>
                <a:latin typeface="Anton"/>
                <a:ea typeface="Anton"/>
                <a:cs typeface="Anton"/>
                <a:sym typeface="Anton"/>
              </a:rPr>
              <a:t>ĐẶT VẤN ĐỀ</a:t>
            </a:r>
          </a:p>
        </p:txBody>
      </p:sp>
      <p:grpSp>
        <p:nvGrpSpPr>
          <p:cNvPr id="27" name="Group 27"/>
          <p:cNvGrpSpPr/>
          <p:nvPr/>
        </p:nvGrpSpPr>
        <p:grpSpPr>
          <a:xfrm>
            <a:off x="2390993" y="7776209"/>
            <a:ext cx="15089223" cy="1615005"/>
            <a:chOff x="0" y="0"/>
            <a:chExt cx="3974116" cy="425351"/>
          </a:xfrm>
        </p:grpSpPr>
        <p:sp>
          <p:nvSpPr>
            <p:cNvPr id="28" name="Freeform 28"/>
            <p:cNvSpPr/>
            <p:nvPr/>
          </p:nvSpPr>
          <p:spPr>
            <a:xfrm>
              <a:off x="0" y="0"/>
              <a:ext cx="3974116" cy="425351"/>
            </a:xfrm>
            <a:custGeom>
              <a:avLst/>
              <a:gdLst/>
              <a:ahLst/>
              <a:cxnLst/>
              <a:rect l="l" t="t" r="r" b="b"/>
              <a:pathLst>
                <a:path w="3974116" h="425351">
                  <a:moveTo>
                    <a:pt x="26167" y="0"/>
                  </a:moveTo>
                  <a:lnTo>
                    <a:pt x="3947949" y="0"/>
                  </a:lnTo>
                  <a:cubicBezTo>
                    <a:pt x="3954889" y="0"/>
                    <a:pt x="3961545" y="2757"/>
                    <a:pt x="3966452" y="7664"/>
                  </a:cubicBezTo>
                  <a:cubicBezTo>
                    <a:pt x="3971360" y="12571"/>
                    <a:pt x="3974116" y="19227"/>
                    <a:pt x="3974116" y="26167"/>
                  </a:cubicBezTo>
                  <a:lnTo>
                    <a:pt x="3974116" y="399184"/>
                  </a:lnTo>
                  <a:cubicBezTo>
                    <a:pt x="3974116" y="413636"/>
                    <a:pt x="3962401" y="425351"/>
                    <a:pt x="3947949" y="425351"/>
                  </a:cubicBezTo>
                  <a:lnTo>
                    <a:pt x="26167" y="425351"/>
                  </a:lnTo>
                  <a:cubicBezTo>
                    <a:pt x="11715" y="425351"/>
                    <a:pt x="0" y="413636"/>
                    <a:pt x="0" y="399184"/>
                  </a:cubicBezTo>
                  <a:lnTo>
                    <a:pt x="0" y="26167"/>
                  </a:lnTo>
                  <a:cubicBezTo>
                    <a:pt x="0" y="19227"/>
                    <a:pt x="2757" y="12571"/>
                    <a:pt x="7664" y="7664"/>
                  </a:cubicBezTo>
                  <a:cubicBezTo>
                    <a:pt x="12571" y="2757"/>
                    <a:pt x="19227" y="0"/>
                    <a:pt x="26167" y="0"/>
                  </a:cubicBezTo>
                  <a:close/>
                </a:path>
              </a:pathLst>
            </a:custGeom>
            <a:solidFill>
              <a:srgbClr val="190D9B"/>
            </a:solidFill>
          </p:spPr>
        </p:sp>
        <p:sp>
          <p:nvSpPr>
            <p:cNvPr id="29" name="TextBox 29"/>
            <p:cNvSpPr txBox="1"/>
            <p:nvPr/>
          </p:nvSpPr>
          <p:spPr>
            <a:xfrm>
              <a:off x="0" y="-38100"/>
              <a:ext cx="3974116" cy="463451"/>
            </a:xfrm>
            <a:prstGeom prst="rect">
              <a:avLst/>
            </a:prstGeom>
          </p:spPr>
          <p:txBody>
            <a:bodyPr lIns="254000" tIns="254000" rIns="254000" bIns="254000" rtlCol="0" anchor="ctr"/>
            <a:lstStyle/>
            <a:p>
              <a:pPr algn="ctr">
                <a:lnSpc>
                  <a:spcPts val="3499"/>
                </a:lnSpc>
              </a:pPr>
              <a:r>
                <a:rPr lang="en-US" sz="2499" b="1" spc="-24" dirty="0">
                  <a:solidFill>
                    <a:srgbClr val="FFFFFF"/>
                  </a:solidFill>
                  <a:latin typeface="Montserrat Ultra-Bold"/>
                  <a:ea typeface="Montserrat Ultra-Bold"/>
                  <a:cs typeface="Montserrat Ultra-Bold"/>
                  <a:sym typeface="Montserrat Ultra-Bold"/>
                </a:rPr>
                <a:t>MỤC TIÊU CỦA BÁO CÁO:</a:t>
              </a:r>
            </a:p>
            <a:p>
              <a:pPr algn="just">
                <a:lnSpc>
                  <a:spcPts val="2800"/>
                </a:lnSpc>
              </a:pPr>
              <a:r>
                <a:rPr lang="en-US" sz="2000" spc="-20" dirty="0" err="1">
                  <a:solidFill>
                    <a:srgbClr val="FFFFFF"/>
                  </a:solidFill>
                  <a:latin typeface="Montserrat Medium"/>
                  <a:ea typeface="Montserrat Medium"/>
                  <a:cs typeface="Montserrat Medium"/>
                  <a:sym typeface="Montserrat Medium"/>
                </a:rPr>
                <a:t>Ứng</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dụng</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các</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công</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nghệ</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trí</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tuệ</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nhân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tạo</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hiện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đại</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nhằm</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nâng</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cao</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khả</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năng</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phân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tích</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và</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dự</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báo</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thị</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trường</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tài</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chính</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đặc</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biệt</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trong</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việc</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khai</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thác</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dữ</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liệu</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và</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dự</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báo</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giá</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cổ</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phiếu</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Bước</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đầu</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cho</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các</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phát</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triển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sâu</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hơn</a:t>
              </a:r>
              <a:endParaRPr lang="en-US" sz="2000" spc="-20" dirty="0">
                <a:solidFill>
                  <a:srgbClr val="FFFFFF"/>
                </a:solidFill>
                <a:latin typeface="Montserrat Medium"/>
                <a:ea typeface="Montserrat Medium"/>
                <a:cs typeface="Montserrat Medium"/>
                <a:sym typeface="Montserrat Medium"/>
              </a:endParaRPr>
            </a:p>
          </p:txBody>
        </p:sp>
      </p:grpSp>
      <p:grpSp>
        <p:nvGrpSpPr>
          <p:cNvPr id="30" name="Group 30"/>
          <p:cNvGrpSpPr/>
          <p:nvPr/>
        </p:nvGrpSpPr>
        <p:grpSpPr>
          <a:xfrm>
            <a:off x="1028700" y="3746641"/>
            <a:ext cx="6673300" cy="3942953"/>
            <a:chOff x="0" y="-79750"/>
            <a:chExt cx="1757577" cy="1038473"/>
          </a:xfrm>
        </p:grpSpPr>
        <p:sp>
          <p:nvSpPr>
            <p:cNvPr id="31" name="Freeform 31"/>
            <p:cNvSpPr/>
            <p:nvPr/>
          </p:nvSpPr>
          <p:spPr>
            <a:xfrm>
              <a:off x="0" y="0"/>
              <a:ext cx="1757577" cy="886073"/>
            </a:xfrm>
            <a:custGeom>
              <a:avLst/>
              <a:gdLst/>
              <a:ahLst/>
              <a:cxnLst/>
              <a:rect l="l" t="t" r="r" b="b"/>
              <a:pathLst>
                <a:path w="1757577" h="886073">
                  <a:moveTo>
                    <a:pt x="59167" y="0"/>
                  </a:moveTo>
                  <a:lnTo>
                    <a:pt x="1698410" y="0"/>
                  </a:lnTo>
                  <a:cubicBezTo>
                    <a:pt x="1714102" y="0"/>
                    <a:pt x="1729152" y="6234"/>
                    <a:pt x="1740247" y="17330"/>
                  </a:cubicBezTo>
                  <a:cubicBezTo>
                    <a:pt x="1751343" y="28425"/>
                    <a:pt x="1757577" y="43475"/>
                    <a:pt x="1757577" y="59167"/>
                  </a:cubicBezTo>
                  <a:lnTo>
                    <a:pt x="1757577" y="826906"/>
                  </a:lnTo>
                  <a:cubicBezTo>
                    <a:pt x="1757577" y="842598"/>
                    <a:pt x="1751343" y="857648"/>
                    <a:pt x="1740247" y="868743"/>
                  </a:cubicBezTo>
                  <a:cubicBezTo>
                    <a:pt x="1729152" y="879839"/>
                    <a:pt x="1714102" y="886073"/>
                    <a:pt x="1698410" y="886073"/>
                  </a:cubicBezTo>
                  <a:lnTo>
                    <a:pt x="59167" y="886073"/>
                  </a:lnTo>
                  <a:cubicBezTo>
                    <a:pt x="43475" y="886073"/>
                    <a:pt x="28425" y="879839"/>
                    <a:pt x="17330" y="868743"/>
                  </a:cubicBezTo>
                  <a:cubicBezTo>
                    <a:pt x="6234" y="857648"/>
                    <a:pt x="0" y="842598"/>
                    <a:pt x="0" y="826906"/>
                  </a:cubicBezTo>
                  <a:lnTo>
                    <a:pt x="0" y="59167"/>
                  </a:lnTo>
                  <a:cubicBezTo>
                    <a:pt x="0" y="43475"/>
                    <a:pt x="6234" y="28425"/>
                    <a:pt x="17330" y="17330"/>
                  </a:cubicBezTo>
                  <a:cubicBezTo>
                    <a:pt x="28425" y="6234"/>
                    <a:pt x="43475" y="0"/>
                    <a:pt x="59167" y="0"/>
                  </a:cubicBezTo>
                  <a:close/>
                </a:path>
              </a:pathLst>
            </a:custGeom>
            <a:solidFill>
              <a:srgbClr val="000000">
                <a:alpha val="0"/>
              </a:srgbClr>
            </a:solidFill>
            <a:ln w="28575" cap="rnd">
              <a:solidFill>
                <a:srgbClr val="190D9B"/>
              </a:solidFill>
              <a:prstDash val="lgDash"/>
              <a:round/>
            </a:ln>
          </p:spPr>
        </p:sp>
        <p:sp>
          <p:nvSpPr>
            <p:cNvPr id="32" name="TextBox 32"/>
            <p:cNvSpPr txBox="1"/>
            <p:nvPr/>
          </p:nvSpPr>
          <p:spPr>
            <a:xfrm>
              <a:off x="0" y="-79750"/>
              <a:ext cx="1757577" cy="1038473"/>
            </a:xfrm>
            <a:prstGeom prst="rect">
              <a:avLst/>
            </a:prstGeom>
          </p:spPr>
          <p:txBody>
            <a:bodyPr lIns="254000" tIns="254000" rIns="254000" bIns="254000" rtlCol="0" anchor="ctr"/>
            <a:lstStyle/>
            <a:p>
              <a:pPr algn="just">
                <a:lnSpc>
                  <a:spcPts val="4000"/>
                </a:lnSpc>
              </a:pPr>
              <a:r>
                <a:rPr lang="en-US" sz="2000" spc="-20" dirty="0" err="1">
                  <a:solidFill>
                    <a:srgbClr val="000000"/>
                  </a:solidFill>
                  <a:latin typeface="Montserrat Medium"/>
                  <a:ea typeface="Montserrat Medium"/>
                  <a:cs typeface="Montserrat Medium"/>
                  <a:sym typeface="Montserrat Medium"/>
                </a:rPr>
                <a:t>Tại</a:t>
              </a:r>
              <a:r>
                <a:rPr lang="en-US" sz="2000" spc="-20" dirty="0">
                  <a:solidFill>
                    <a:srgbClr val="000000"/>
                  </a:solidFill>
                  <a:latin typeface="Montserrat Medium"/>
                  <a:ea typeface="Montserrat Medium"/>
                  <a:cs typeface="Montserrat Medium"/>
                  <a:sym typeface="Montserrat Medium"/>
                </a:rPr>
                <a:t> Việt Nam, </a:t>
              </a:r>
              <a:r>
                <a:rPr lang="en-US" sz="2000" spc="-20" dirty="0" err="1">
                  <a:solidFill>
                    <a:srgbClr val="000000"/>
                  </a:solidFill>
                  <a:latin typeface="Montserrat Medium"/>
                  <a:ea typeface="Montserrat Medium"/>
                  <a:cs typeface="Montserrat Medium"/>
                  <a:sym typeface="Montserrat Medium"/>
                </a:rPr>
                <a:t>tổng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khối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lượng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giao</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dịch</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chứng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khoán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trong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năm</a:t>
              </a:r>
              <a:r>
                <a:rPr lang="en-US" sz="2000" spc="-20" dirty="0">
                  <a:solidFill>
                    <a:srgbClr val="000000"/>
                  </a:solidFill>
                  <a:latin typeface="Montserrat Medium"/>
                  <a:ea typeface="Montserrat Medium"/>
                  <a:cs typeface="Montserrat Medium"/>
                  <a:sym typeface="Montserrat Medium"/>
                </a:rPr>
                <a:t> 2024 </a:t>
              </a:r>
              <a:r>
                <a:rPr lang="en-US" sz="2000" spc="-20" dirty="0" err="1">
                  <a:solidFill>
                    <a:srgbClr val="000000"/>
                  </a:solidFill>
                  <a:latin typeface="Montserrat Medium"/>
                  <a:ea typeface="Montserrat Medium"/>
                  <a:cs typeface="Montserrat Medium"/>
                  <a:sym typeface="Montserrat Medium"/>
                </a:rPr>
                <a:t>đạt</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hơn</a:t>
              </a:r>
              <a:r>
                <a:rPr lang="en-US" sz="2000" spc="-20" dirty="0">
                  <a:solidFill>
                    <a:srgbClr val="000000"/>
                  </a:solidFill>
                  <a:latin typeface="Montserrat Medium"/>
                  <a:ea typeface="Montserrat Medium"/>
                  <a:cs typeface="Montserrat Medium"/>
                  <a:sym typeface="Montserrat Medium"/>
                </a:rPr>
                <a:t> </a:t>
              </a:r>
              <a:r>
                <a:rPr lang="en-US" sz="3500" spc="-20" dirty="0">
                  <a:solidFill>
                    <a:srgbClr val="000000"/>
                  </a:solidFill>
                  <a:latin typeface="Montserrat Bold" panose="00000800000000000000" charset="0"/>
                  <a:ea typeface="Montserrat Medium"/>
                  <a:cs typeface="Montserrat Medium"/>
                  <a:sym typeface="Montserrat Medium"/>
                </a:rPr>
                <a:t>195 </a:t>
              </a:r>
              <a:r>
                <a:rPr lang="en-US" sz="3500" spc="-20" dirty="0" err="1">
                  <a:solidFill>
                    <a:srgbClr val="000000"/>
                  </a:solidFill>
                  <a:latin typeface="Montserrat Bold" panose="00000800000000000000" charset="0"/>
                  <a:ea typeface="Montserrat Medium"/>
                  <a:cs typeface="Montserrat Medium"/>
                  <a:sym typeface="Montserrat Medium"/>
                </a:rPr>
                <a:t>tỷ</a:t>
              </a:r>
              <a:r>
                <a:rPr lang="en-US" sz="3500" spc="-20" dirty="0">
                  <a:solidFill>
                    <a:srgbClr val="000000"/>
                  </a:solidFill>
                  <a:latin typeface="Montserrat Bold" panose="00000800000000000000" charset="0"/>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chứng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khoán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với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tổng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giá</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trị</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giao</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dịch</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đạt</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gần</a:t>
              </a:r>
              <a:r>
                <a:rPr lang="en-US" sz="2000" spc="-20" dirty="0">
                  <a:solidFill>
                    <a:srgbClr val="000000"/>
                  </a:solidFill>
                  <a:latin typeface="Montserrat Medium"/>
                  <a:ea typeface="Montserrat Medium"/>
                  <a:cs typeface="Montserrat Medium"/>
                  <a:sym typeface="Montserrat Medium"/>
                </a:rPr>
                <a:t> </a:t>
              </a:r>
              <a:r>
                <a:rPr lang="en-US" sz="3500" spc="-20" dirty="0">
                  <a:solidFill>
                    <a:srgbClr val="000000"/>
                  </a:solidFill>
                  <a:latin typeface="Montserrat Bold" panose="00000800000000000000" charset="0"/>
                  <a:ea typeface="Montserrat Medium"/>
                  <a:cs typeface="Montserrat Medium"/>
                  <a:sym typeface="Montserrat Medium"/>
                </a:rPr>
                <a:t>4,6 </a:t>
              </a:r>
              <a:r>
                <a:rPr lang="en-US" sz="3500" spc="-20" dirty="0" err="1">
                  <a:solidFill>
                    <a:srgbClr val="000000"/>
                  </a:solidFill>
                  <a:latin typeface="Montserrat Bold" panose="00000800000000000000" charset="0"/>
                  <a:ea typeface="Montserrat Medium"/>
                  <a:cs typeface="Montserrat Medium"/>
                  <a:sym typeface="Montserrat Medium"/>
                </a:rPr>
                <a:t>triệu</a:t>
              </a:r>
              <a:r>
                <a:rPr lang="en-US" sz="3500" spc="-20" dirty="0">
                  <a:solidFill>
                    <a:srgbClr val="000000"/>
                  </a:solidFill>
                  <a:latin typeface="Montserrat Bold" panose="00000800000000000000" charset="0"/>
                  <a:ea typeface="Montserrat Medium"/>
                  <a:cs typeface="Montserrat Medium"/>
                  <a:sym typeface="Montserrat Medium"/>
                </a:rPr>
                <a:t> </a:t>
              </a:r>
              <a:r>
                <a:rPr lang="en-US" sz="3500" spc="-20" dirty="0" err="1">
                  <a:solidFill>
                    <a:srgbClr val="000000"/>
                  </a:solidFill>
                  <a:latin typeface="Montserrat Bold" panose="00000800000000000000" charset="0"/>
                  <a:ea typeface="Montserrat Medium"/>
                  <a:cs typeface="Montserrat Medium"/>
                  <a:sym typeface="Montserrat Medium"/>
                </a:rPr>
                <a:t>tỷ</a:t>
              </a:r>
              <a:r>
                <a:rPr lang="en-US" sz="3500" spc="-20" dirty="0">
                  <a:solidFill>
                    <a:srgbClr val="000000"/>
                  </a:solidFill>
                  <a:latin typeface="Montserrat Bold" panose="00000800000000000000" charset="0"/>
                  <a:ea typeface="Montserrat Medium"/>
                  <a:cs typeface="Montserrat Medium"/>
                  <a:sym typeface="Montserrat Medium"/>
                </a:rPr>
                <a:t> </a:t>
              </a:r>
              <a:r>
                <a:rPr lang="en-US" sz="3500" spc="-20" dirty="0" err="1">
                  <a:solidFill>
                    <a:srgbClr val="000000"/>
                  </a:solidFill>
                  <a:latin typeface="Montserrat Bold" panose="00000800000000000000" charset="0"/>
                  <a:ea typeface="Montserrat Medium"/>
                  <a:cs typeface="Montserrat Medium"/>
                  <a:sym typeface="Montserrat Medium"/>
                </a:rPr>
                <a:t>đồng</a:t>
              </a:r>
              <a:endParaRPr lang="en-US" sz="3500" spc="-20" dirty="0">
                <a:solidFill>
                  <a:srgbClr val="000000"/>
                </a:solidFill>
                <a:latin typeface="Montserrat Bold" panose="00000800000000000000" charset="0"/>
                <a:ea typeface="Montserrat Medium"/>
                <a:cs typeface="Montserrat Medium"/>
                <a:sym typeface="Montserrat Medium"/>
              </a:endParaRPr>
            </a:p>
          </p:txBody>
        </p:sp>
      </p:grpSp>
      <p:grpSp>
        <p:nvGrpSpPr>
          <p:cNvPr id="35" name="Group 35"/>
          <p:cNvGrpSpPr/>
          <p:nvPr/>
        </p:nvGrpSpPr>
        <p:grpSpPr>
          <a:xfrm>
            <a:off x="8637357" y="3809252"/>
            <a:ext cx="8636434" cy="2640868"/>
            <a:chOff x="-3781" y="-72214"/>
            <a:chExt cx="2274616" cy="695538"/>
          </a:xfrm>
        </p:grpSpPr>
        <p:sp>
          <p:nvSpPr>
            <p:cNvPr id="36" name="Freeform 36"/>
            <p:cNvSpPr/>
            <p:nvPr/>
          </p:nvSpPr>
          <p:spPr>
            <a:xfrm>
              <a:off x="0" y="0"/>
              <a:ext cx="2270835" cy="543138"/>
            </a:xfrm>
            <a:custGeom>
              <a:avLst/>
              <a:gdLst/>
              <a:ahLst/>
              <a:cxnLst/>
              <a:rect l="l" t="t" r="r" b="b"/>
              <a:pathLst>
                <a:path w="2270835" h="543138">
                  <a:moveTo>
                    <a:pt x="45794" y="0"/>
                  </a:moveTo>
                  <a:lnTo>
                    <a:pt x="2225041" y="0"/>
                  </a:lnTo>
                  <a:cubicBezTo>
                    <a:pt x="2250332" y="0"/>
                    <a:pt x="2270835" y="20503"/>
                    <a:pt x="2270835" y="45794"/>
                  </a:cubicBezTo>
                  <a:lnTo>
                    <a:pt x="2270835" y="497344"/>
                  </a:lnTo>
                  <a:cubicBezTo>
                    <a:pt x="2270835" y="509489"/>
                    <a:pt x="2266010" y="521137"/>
                    <a:pt x="2257422" y="529725"/>
                  </a:cubicBezTo>
                  <a:cubicBezTo>
                    <a:pt x="2248834" y="538313"/>
                    <a:pt x="2237187" y="543138"/>
                    <a:pt x="2225041" y="543138"/>
                  </a:cubicBezTo>
                  <a:lnTo>
                    <a:pt x="45794" y="543138"/>
                  </a:lnTo>
                  <a:cubicBezTo>
                    <a:pt x="33649" y="543138"/>
                    <a:pt x="22001" y="538313"/>
                    <a:pt x="13413" y="529725"/>
                  </a:cubicBezTo>
                  <a:cubicBezTo>
                    <a:pt x="4825" y="521137"/>
                    <a:pt x="0" y="509489"/>
                    <a:pt x="0" y="497344"/>
                  </a:cubicBezTo>
                  <a:lnTo>
                    <a:pt x="0" y="45794"/>
                  </a:lnTo>
                  <a:cubicBezTo>
                    <a:pt x="0" y="20503"/>
                    <a:pt x="20503" y="0"/>
                    <a:pt x="45794" y="0"/>
                  </a:cubicBezTo>
                  <a:close/>
                </a:path>
              </a:pathLst>
            </a:custGeom>
            <a:solidFill>
              <a:srgbClr val="000000">
                <a:alpha val="0"/>
              </a:srgbClr>
            </a:solidFill>
            <a:ln w="28575" cap="rnd">
              <a:solidFill>
                <a:srgbClr val="190D9B"/>
              </a:solidFill>
              <a:prstDash val="lgDash"/>
              <a:round/>
            </a:ln>
          </p:spPr>
        </p:sp>
        <p:sp>
          <p:nvSpPr>
            <p:cNvPr id="37" name="TextBox 37"/>
            <p:cNvSpPr txBox="1"/>
            <p:nvPr/>
          </p:nvSpPr>
          <p:spPr>
            <a:xfrm>
              <a:off x="-3781" y="-72214"/>
              <a:ext cx="2270835" cy="695538"/>
            </a:xfrm>
            <a:prstGeom prst="rect">
              <a:avLst/>
            </a:prstGeom>
          </p:spPr>
          <p:txBody>
            <a:bodyPr lIns="254000" tIns="254000" rIns="254000" bIns="254000" rtlCol="0" anchor="ctr"/>
            <a:lstStyle/>
            <a:p>
              <a:pPr algn="just">
                <a:lnSpc>
                  <a:spcPts val="4000"/>
                </a:lnSpc>
              </a:pPr>
              <a:r>
                <a:rPr lang="en-US" sz="2000" spc="-20" dirty="0">
                  <a:solidFill>
                    <a:srgbClr val="000000"/>
                  </a:solidFill>
                  <a:latin typeface="Montserrat Medium"/>
                  <a:ea typeface="Montserrat Medium"/>
                  <a:cs typeface="Montserrat Medium"/>
                  <a:sym typeface="Montserrat Medium"/>
                </a:rPr>
                <a:t>Theo McKinsey, </a:t>
              </a:r>
              <a:r>
                <a:rPr lang="en-US" sz="2000" spc="-20" dirty="0" err="1">
                  <a:solidFill>
                    <a:srgbClr val="000000"/>
                  </a:solidFill>
                  <a:latin typeface="Montserrat Medium"/>
                  <a:ea typeface="Montserrat Medium"/>
                  <a:cs typeface="Montserrat Medium"/>
                  <a:sym typeface="Montserrat Medium"/>
                </a:rPr>
                <a:t>các</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mô</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hình</a:t>
              </a:r>
              <a:r>
                <a:rPr lang="en-US" sz="2000" spc="-20" dirty="0">
                  <a:solidFill>
                    <a:srgbClr val="000000"/>
                  </a:solidFill>
                  <a:latin typeface="Montserrat Medium"/>
                  <a:ea typeface="Montserrat Medium"/>
                  <a:cs typeface="Montserrat Medium"/>
                  <a:sym typeface="Montserrat Medium"/>
                </a:rPr>
                <a:t> AI </a:t>
              </a:r>
              <a:r>
                <a:rPr lang="en-US" sz="2000" spc="-20" dirty="0" err="1">
                  <a:solidFill>
                    <a:srgbClr val="000000"/>
                  </a:solidFill>
                  <a:latin typeface="Montserrat Medium"/>
                  <a:ea typeface="Montserrat Medium"/>
                  <a:cs typeface="Montserrat Medium"/>
                  <a:sym typeface="Montserrat Medium"/>
                </a:rPr>
                <a:t>có</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thể</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nâng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cao</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độ</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chính</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xác</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dự</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báo</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lên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đến</a:t>
              </a:r>
              <a:r>
                <a:rPr lang="en-US" sz="2000" spc="-20" dirty="0">
                  <a:solidFill>
                    <a:srgbClr val="000000"/>
                  </a:solidFill>
                  <a:latin typeface="Montserrat Medium"/>
                  <a:ea typeface="Montserrat Medium"/>
                  <a:cs typeface="Montserrat Medium"/>
                  <a:sym typeface="Montserrat Medium"/>
                </a:rPr>
                <a:t>  </a:t>
              </a:r>
              <a:r>
                <a:rPr lang="en-US" sz="3500" spc="-20" dirty="0">
                  <a:solidFill>
                    <a:srgbClr val="000000"/>
                  </a:solidFill>
                  <a:latin typeface="Montserrat Bold" panose="00000800000000000000" charset="0"/>
                  <a:ea typeface="Montserrat Medium"/>
                  <a:cs typeface="Montserrat Medium"/>
                  <a:sym typeface="Montserrat Medium"/>
                </a:rPr>
                <a:t>15–20% </a:t>
              </a:r>
              <a:r>
                <a:rPr lang="en-US" sz="2000" spc="-20" dirty="0">
                  <a:solidFill>
                    <a:srgbClr val="000000"/>
                  </a:solidFill>
                  <a:latin typeface="Montserrat Medium"/>
                  <a:ea typeface="Montserrat Medium"/>
                  <a:cs typeface="Montserrat Medium"/>
                  <a:sym typeface="Montserrat Medium"/>
                </a:rPr>
                <a:t>so </a:t>
              </a:r>
              <a:r>
                <a:rPr lang="en-US" sz="2000" spc="-20" dirty="0" err="1">
                  <a:solidFill>
                    <a:srgbClr val="000000"/>
                  </a:solidFill>
                  <a:latin typeface="Montserrat Medium"/>
                  <a:ea typeface="Montserrat Medium"/>
                  <a:cs typeface="Montserrat Medium"/>
                  <a:sym typeface="Montserrat Medium"/>
                </a:rPr>
                <a:t>với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phương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pháp</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truyền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thống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đặc</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biệt</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trong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ngắn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hạn</a:t>
              </a:r>
              <a:endParaRPr lang="en-US" sz="2000" spc="-20" dirty="0">
                <a:solidFill>
                  <a:srgbClr val="000000"/>
                </a:solidFill>
                <a:latin typeface="Montserrat Medium"/>
                <a:ea typeface="Montserrat Medium"/>
                <a:cs typeface="Montserrat Medium"/>
                <a:sym typeface="Montserrat Medium"/>
              </a:endParaRPr>
            </a:p>
          </p:txBody>
        </p:sp>
      </p:grpSp>
      <p:grpSp>
        <p:nvGrpSpPr>
          <p:cNvPr id="41" name="Group 41"/>
          <p:cNvGrpSpPr/>
          <p:nvPr/>
        </p:nvGrpSpPr>
        <p:grpSpPr>
          <a:xfrm>
            <a:off x="8637357" y="6330655"/>
            <a:ext cx="8650518" cy="1188466"/>
            <a:chOff x="0" y="0"/>
            <a:chExt cx="2278326" cy="313012"/>
          </a:xfrm>
        </p:grpSpPr>
        <p:sp>
          <p:nvSpPr>
            <p:cNvPr id="42" name="Freeform 42"/>
            <p:cNvSpPr/>
            <p:nvPr/>
          </p:nvSpPr>
          <p:spPr>
            <a:xfrm>
              <a:off x="0" y="0"/>
              <a:ext cx="2278326" cy="313012"/>
            </a:xfrm>
            <a:custGeom>
              <a:avLst/>
              <a:gdLst/>
              <a:ahLst/>
              <a:cxnLst/>
              <a:rect l="l" t="t" r="r" b="b"/>
              <a:pathLst>
                <a:path w="2278326" h="313012">
                  <a:moveTo>
                    <a:pt x="45643" y="0"/>
                  </a:moveTo>
                  <a:lnTo>
                    <a:pt x="2232682" y="0"/>
                  </a:lnTo>
                  <a:cubicBezTo>
                    <a:pt x="2244788" y="0"/>
                    <a:pt x="2256397" y="4809"/>
                    <a:pt x="2264957" y="13369"/>
                  </a:cubicBezTo>
                  <a:cubicBezTo>
                    <a:pt x="2273517" y="21928"/>
                    <a:pt x="2278326" y="33538"/>
                    <a:pt x="2278326" y="45643"/>
                  </a:cubicBezTo>
                  <a:lnTo>
                    <a:pt x="2278326" y="267368"/>
                  </a:lnTo>
                  <a:cubicBezTo>
                    <a:pt x="2278326" y="292576"/>
                    <a:pt x="2257890" y="313012"/>
                    <a:pt x="2232682" y="313012"/>
                  </a:cubicBezTo>
                  <a:lnTo>
                    <a:pt x="45643" y="313012"/>
                  </a:lnTo>
                  <a:cubicBezTo>
                    <a:pt x="33538" y="313012"/>
                    <a:pt x="21928" y="308203"/>
                    <a:pt x="13369" y="299643"/>
                  </a:cubicBezTo>
                  <a:cubicBezTo>
                    <a:pt x="4809" y="291083"/>
                    <a:pt x="0" y="279474"/>
                    <a:pt x="0" y="267368"/>
                  </a:cubicBezTo>
                  <a:lnTo>
                    <a:pt x="0" y="45643"/>
                  </a:lnTo>
                  <a:cubicBezTo>
                    <a:pt x="0" y="33538"/>
                    <a:pt x="4809" y="21928"/>
                    <a:pt x="13369" y="13369"/>
                  </a:cubicBezTo>
                  <a:cubicBezTo>
                    <a:pt x="21928" y="4809"/>
                    <a:pt x="33538" y="0"/>
                    <a:pt x="45643" y="0"/>
                  </a:cubicBezTo>
                  <a:close/>
                </a:path>
              </a:pathLst>
            </a:custGeom>
            <a:solidFill>
              <a:srgbClr val="FFFFFF"/>
            </a:solidFill>
            <a:ln w="28575" cap="rnd">
              <a:solidFill>
                <a:srgbClr val="190D9B"/>
              </a:solidFill>
              <a:prstDash val="lgDash"/>
              <a:round/>
            </a:ln>
          </p:spPr>
        </p:sp>
        <p:sp>
          <p:nvSpPr>
            <p:cNvPr id="43" name="TextBox 43"/>
            <p:cNvSpPr txBox="1"/>
            <p:nvPr/>
          </p:nvSpPr>
          <p:spPr>
            <a:xfrm>
              <a:off x="0" y="-38100"/>
              <a:ext cx="2278326" cy="351112"/>
            </a:xfrm>
            <a:prstGeom prst="rect">
              <a:avLst/>
            </a:prstGeom>
          </p:spPr>
          <p:txBody>
            <a:bodyPr lIns="254000" tIns="254000" rIns="254000" bIns="254000" rtlCol="0" anchor="ctr"/>
            <a:lstStyle/>
            <a:p>
              <a:pPr algn="just">
                <a:lnSpc>
                  <a:spcPts val="2800"/>
                </a:lnSpc>
              </a:pP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Hiện</a:t>
              </a:r>
              <a:r>
                <a:rPr lang="en-US" sz="2000" spc="-20" dirty="0">
                  <a:solidFill>
                    <a:srgbClr val="000000"/>
                  </a:solidFill>
                  <a:latin typeface="Montserrat"/>
                  <a:ea typeface="Montserrat"/>
                  <a:cs typeface="Montserrat"/>
                  <a:sym typeface="Montserrat"/>
                </a:rPr>
                <a:t> nay, </a:t>
              </a:r>
              <a:r>
                <a:rPr lang="en-US" sz="2000" spc="-20" dirty="0" err="1">
                  <a:solidFill>
                    <a:srgbClr val="000000"/>
                  </a:solidFill>
                  <a:latin typeface="Montserrat"/>
                  <a:ea typeface="Montserrat"/>
                  <a:cs typeface="Montserrat"/>
                  <a:sym typeface="Montserrat"/>
                </a:rPr>
                <a:t>nhiều</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giao</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dịch</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cổ</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phiếu</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trên</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các</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thị</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trường</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lớn</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đã</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được</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thực</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hiện</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thông</a:t>
              </a:r>
              <a:r>
                <a:rPr lang="en-US" sz="2000" spc="-20" dirty="0">
                  <a:solidFill>
                    <a:srgbClr val="000000"/>
                  </a:solidFill>
                  <a:latin typeface="Montserrat"/>
                  <a:ea typeface="Montserrat"/>
                  <a:cs typeface="Montserrat"/>
                  <a:sym typeface="Montserrat"/>
                </a:rPr>
                <a:t> qua </a:t>
              </a:r>
              <a:r>
                <a:rPr lang="en-US" sz="2000" spc="-20" dirty="0" err="1">
                  <a:solidFill>
                    <a:srgbClr val="000000"/>
                  </a:solidFill>
                  <a:latin typeface="Montserrat"/>
                  <a:ea typeface="Montserrat"/>
                  <a:cs typeface="Montserrat"/>
                  <a:sym typeface="Montserrat"/>
                </a:rPr>
                <a:t>giao</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dịch</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thuật</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toán</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thay</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vì</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thủ</a:t>
              </a:r>
              <a:r>
                <a:rPr lang="en-US" sz="2000" spc="-20" dirty="0">
                  <a:solidFill>
                    <a:srgbClr val="000000"/>
                  </a:solidFill>
                  <a:latin typeface="Montserrat"/>
                  <a:ea typeface="Montserrat"/>
                  <a:cs typeface="Montserrat"/>
                  <a:sym typeface="Montserrat"/>
                </a:rPr>
                <a:t> </a:t>
              </a:r>
              <a:r>
                <a:rPr lang="en-US" sz="2000" spc="-20" dirty="0" err="1">
                  <a:solidFill>
                    <a:srgbClr val="000000"/>
                  </a:solidFill>
                  <a:latin typeface="Montserrat"/>
                  <a:ea typeface="Montserrat"/>
                  <a:cs typeface="Montserrat"/>
                  <a:sym typeface="Montserrat"/>
                </a:rPr>
                <a:t>công</a:t>
              </a:r>
              <a:endParaRPr lang="en-US" sz="2000" spc="-20" dirty="0">
                <a:solidFill>
                  <a:srgbClr val="000000"/>
                </a:solidFill>
                <a:latin typeface="Montserrat"/>
                <a:ea typeface="Montserrat"/>
                <a:cs typeface="Montserrat"/>
                <a:sym typeface="Montserra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97333" y="5774374"/>
            <a:ext cx="6967851" cy="6967851"/>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865"/>
            </a:solidFill>
          </p:spPr>
        </p:sp>
      </p:grpSp>
      <p:grpSp>
        <p:nvGrpSpPr>
          <p:cNvPr id="4" name="Group 4"/>
          <p:cNvGrpSpPr/>
          <p:nvPr/>
        </p:nvGrpSpPr>
        <p:grpSpPr>
          <a:xfrm>
            <a:off x="16020919" y="-751608"/>
            <a:ext cx="1459296" cy="1459296"/>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0D9B"/>
            </a:solidFill>
          </p:spPr>
        </p:sp>
      </p:grpSp>
      <p:sp>
        <p:nvSpPr>
          <p:cNvPr id="6" name="AutoShape 6"/>
          <p:cNvSpPr/>
          <p:nvPr/>
        </p:nvSpPr>
        <p:spPr>
          <a:xfrm>
            <a:off x="-403453" y="774364"/>
            <a:ext cx="14749848" cy="0"/>
          </a:xfrm>
          <a:prstGeom prst="line">
            <a:avLst/>
          </a:prstGeom>
          <a:ln w="38100" cap="flat">
            <a:solidFill>
              <a:srgbClr val="190D9B"/>
            </a:solidFill>
            <a:prstDash val="solid"/>
            <a:headEnd type="none" w="sm" len="sm"/>
            <a:tailEnd type="none" w="sm" len="sm"/>
          </a:ln>
        </p:spPr>
      </p:sp>
      <p:sp>
        <p:nvSpPr>
          <p:cNvPr id="7" name="AutoShape 7"/>
          <p:cNvSpPr/>
          <p:nvPr/>
        </p:nvSpPr>
        <p:spPr>
          <a:xfrm flipV="1">
            <a:off x="807784" y="9545419"/>
            <a:ext cx="16672431" cy="0"/>
          </a:xfrm>
          <a:prstGeom prst="line">
            <a:avLst/>
          </a:prstGeom>
          <a:ln w="38100" cap="flat">
            <a:solidFill>
              <a:srgbClr val="190D9B"/>
            </a:solidFill>
            <a:prstDash val="solid"/>
            <a:headEnd type="none" w="sm" len="sm"/>
            <a:tailEnd type="none" w="sm" len="sm"/>
          </a:ln>
        </p:spPr>
      </p:sp>
      <p:grpSp>
        <p:nvGrpSpPr>
          <p:cNvPr id="8" name="Group 8"/>
          <p:cNvGrpSpPr/>
          <p:nvPr/>
        </p:nvGrpSpPr>
        <p:grpSpPr>
          <a:xfrm>
            <a:off x="807784" y="9678769"/>
            <a:ext cx="4928476" cy="530458"/>
            <a:chOff x="0" y="0"/>
            <a:chExt cx="1298035" cy="139709"/>
          </a:xfrm>
        </p:grpSpPr>
        <p:sp>
          <p:nvSpPr>
            <p:cNvPr id="9" name="Freeform 9"/>
            <p:cNvSpPr/>
            <p:nvPr/>
          </p:nvSpPr>
          <p:spPr>
            <a:xfrm>
              <a:off x="0" y="0"/>
              <a:ext cx="1298035" cy="139709"/>
            </a:xfrm>
            <a:custGeom>
              <a:avLst/>
              <a:gdLst/>
              <a:ahLst/>
              <a:cxnLst/>
              <a:rect l="l" t="t" r="r" b="b"/>
              <a:pathLst>
                <a:path w="1298035" h="139709">
                  <a:moveTo>
                    <a:pt x="69855" y="0"/>
                  </a:moveTo>
                  <a:lnTo>
                    <a:pt x="1228180" y="0"/>
                  </a:lnTo>
                  <a:cubicBezTo>
                    <a:pt x="1246707" y="0"/>
                    <a:pt x="1264474" y="7360"/>
                    <a:pt x="1277575" y="20460"/>
                  </a:cubicBezTo>
                  <a:cubicBezTo>
                    <a:pt x="1290675" y="33560"/>
                    <a:pt x="1298035" y="51328"/>
                    <a:pt x="1298035" y="69855"/>
                  </a:cubicBezTo>
                  <a:lnTo>
                    <a:pt x="1298035" y="69855"/>
                  </a:lnTo>
                  <a:cubicBezTo>
                    <a:pt x="1298035" y="88381"/>
                    <a:pt x="1290675" y="106149"/>
                    <a:pt x="1277575" y="119249"/>
                  </a:cubicBezTo>
                  <a:cubicBezTo>
                    <a:pt x="1264474" y="132350"/>
                    <a:pt x="1246707" y="139709"/>
                    <a:pt x="1228180"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solidFill>
          </p:spPr>
        </p:sp>
        <p:sp>
          <p:nvSpPr>
            <p:cNvPr id="10" name="TextBox 10"/>
            <p:cNvSpPr txBox="1"/>
            <p:nvPr/>
          </p:nvSpPr>
          <p:spPr>
            <a:xfrm>
              <a:off x="0" y="-38100"/>
              <a:ext cx="1298035" cy="177809"/>
            </a:xfrm>
            <a:prstGeom prst="rect">
              <a:avLst/>
            </a:prstGeom>
          </p:spPr>
          <p:txBody>
            <a:bodyPr lIns="50800" tIns="50800" rIns="50800" bIns="50800" rtlCol="0" anchor="ctr"/>
            <a:lstStyle/>
            <a:p>
              <a:pPr algn="ctr">
                <a:lnSpc>
                  <a:spcPts val="2800"/>
                </a:lnSpc>
              </a:pPr>
              <a:r>
                <a:rPr lang="en-US" sz="2000" b="1" spc="-20">
                  <a:solidFill>
                    <a:srgbClr val="FFFFFF"/>
                  </a:solidFill>
                  <a:latin typeface="Montserrat Bold"/>
                  <a:ea typeface="Montserrat Bold"/>
                  <a:cs typeface="Montserrat Bold"/>
                  <a:sym typeface="Montserrat Bold"/>
                </a:rPr>
                <a:t>BUSINESS UNDERSTANDING</a:t>
              </a:r>
            </a:p>
          </p:txBody>
        </p:sp>
      </p:grpSp>
      <p:grpSp>
        <p:nvGrpSpPr>
          <p:cNvPr id="11" name="Group 11"/>
          <p:cNvGrpSpPr/>
          <p:nvPr/>
        </p:nvGrpSpPr>
        <p:grpSpPr>
          <a:xfrm>
            <a:off x="12552008" y="9678769"/>
            <a:ext cx="4928207" cy="530458"/>
            <a:chOff x="0" y="0"/>
            <a:chExt cx="1297964" cy="139709"/>
          </a:xfrm>
        </p:grpSpPr>
        <p:sp>
          <p:nvSpPr>
            <p:cNvPr id="12" name="Freeform 12"/>
            <p:cNvSpPr/>
            <p:nvPr/>
          </p:nvSpPr>
          <p:spPr>
            <a:xfrm>
              <a:off x="0" y="0"/>
              <a:ext cx="1297964" cy="139709"/>
            </a:xfrm>
            <a:custGeom>
              <a:avLst/>
              <a:gdLst/>
              <a:ahLst/>
              <a:cxnLst/>
              <a:rect l="l" t="t" r="r" b="b"/>
              <a:pathLst>
                <a:path w="1297964" h="139709">
                  <a:moveTo>
                    <a:pt x="69855" y="0"/>
                  </a:moveTo>
                  <a:lnTo>
                    <a:pt x="1228110" y="0"/>
                  </a:lnTo>
                  <a:cubicBezTo>
                    <a:pt x="1246636" y="0"/>
                    <a:pt x="1264404" y="7360"/>
                    <a:pt x="1277504" y="20460"/>
                  </a:cubicBezTo>
                  <a:cubicBezTo>
                    <a:pt x="1290604" y="33560"/>
                    <a:pt x="1297964" y="51328"/>
                    <a:pt x="1297964" y="69855"/>
                  </a:cubicBezTo>
                  <a:lnTo>
                    <a:pt x="1297964" y="69855"/>
                  </a:lnTo>
                  <a:cubicBezTo>
                    <a:pt x="1297964" y="88381"/>
                    <a:pt x="1290604" y="106149"/>
                    <a:pt x="1277504" y="119249"/>
                  </a:cubicBezTo>
                  <a:cubicBezTo>
                    <a:pt x="1264404" y="132350"/>
                    <a:pt x="1246636" y="139709"/>
                    <a:pt x="1228110"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alpha val="29804"/>
              </a:srgbClr>
            </a:solidFill>
          </p:spPr>
        </p:sp>
        <p:sp>
          <p:nvSpPr>
            <p:cNvPr id="13" name="TextBox 13"/>
            <p:cNvSpPr txBox="1"/>
            <p:nvPr/>
          </p:nvSpPr>
          <p:spPr>
            <a:xfrm>
              <a:off x="0" y="-38100"/>
              <a:ext cx="1297964" cy="177809"/>
            </a:xfrm>
            <a:prstGeom prst="rect">
              <a:avLst/>
            </a:prstGeom>
          </p:spPr>
          <p:txBody>
            <a:bodyPr lIns="50800" tIns="50800" rIns="50800" bIns="50800" rtlCol="0" anchor="ctr"/>
            <a:lstStyle/>
            <a:p>
              <a:pPr algn="ctr">
                <a:lnSpc>
                  <a:spcPts val="2800"/>
                </a:lnSpc>
              </a:pPr>
              <a:r>
                <a:rPr lang="en-US" sz="2000" b="1" spc="-20">
                  <a:solidFill>
                    <a:srgbClr val="FFFFFF">
                      <a:alpha val="29804"/>
                    </a:srgbClr>
                  </a:solidFill>
                  <a:latin typeface="Montserrat Bold"/>
                  <a:ea typeface="Montserrat Bold"/>
                  <a:cs typeface="Montserrat Bold"/>
                  <a:sym typeface="Montserrat Bold"/>
                </a:rPr>
                <a:t>MODELING AND EVALUATION</a:t>
              </a:r>
            </a:p>
          </p:txBody>
        </p:sp>
      </p:grpSp>
      <p:grpSp>
        <p:nvGrpSpPr>
          <p:cNvPr id="14" name="Group 14"/>
          <p:cNvGrpSpPr/>
          <p:nvPr/>
        </p:nvGrpSpPr>
        <p:grpSpPr>
          <a:xfrm>
            <a:off x="6644145" y="9678769"/>
            <a:ext cx="4999978" cy="530458"/>
            <a:chOff x="0" y="0"/>
            <a:chExt cx="1316867" cy="139709"/>
          </a:xfrm>
        </p:grpSpPr>
        <p:sp>
          <p:nvSpPr>
            <p:cNvPr id="15" name="Freeform 15"/>
            <p:cNvSpPr/>
            <p:nvPr/>
          </p:nvSpPr>
          <p:spPr>
            <a:xfrm>
              <a:off x="0" y="0"/>
              <a:ext cx="1316867" cy="139709"/>
            </a:xfrm>
            <a:custGeom>
              <a:avLst/>
              <a:gdLst/>
              <a:ahLst/>
              <a:cxnLst/>
              <a:rect l="l" t="t" r="r" b="b"/>
              <a:pathLst>
                <a:path w="1316867" h="139709">
                  <a:moveTo>
                    <a:pt x="69855" y="0"/>
                  </a:moveTo>
                  <a:lnTo>
                    <a:pt x="1247012" y="0"/>
                  </a:lnTo>
                  <a:cubicBezTo>
                    <a:pt x="1265539" y="0"/>
                    <a:pt x="1283306" y="7360"/>
                    <a:pt x="1296407" y="20460"/>
                  </a:cubicBezTo>
                  <a:cubicBezTo>
                    <a:pt x="1309507" y="33560"/>
                    <a:pt x="1316867" y="51328"/>
                    <a:pt x="1316867" y="69855"/>
                  </a:cubicBezTo>
                  <a:lnTo>
                    <a:pt x="1316867" y="69855"/>
                  </a:lnTo>
                  <a:cubicBezTo>
                    <a:pt x="1316867" y="88381"/>
                    <a:pt x="1309507" y="106149"/>
                    <a:pt x="1296407" y="119249"/>
                  </a:cubicBezTo>
                  <a:cubicBezTo>
                    <a:pt x="1283306" y="132350"/>
                    <a:pt x="1265539" y="139709"/>
                    <a:pt x="1247012"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alpha val="29804"/>
              </a:srgbClr>
            </a:solidFill>
          </p:spPr>
        </p:sp>
        <p:sp>
          <p:nvSpPr>
            <p:cNvPr id="16" name="TextBox 16"/>
            <p:cNvSpPr txBox="1"/>
            <p:nvPr/>
          </p:nvSpPr>
          <p:spPr>
            <a:xfrm>
              <a:off x="0" y="-38100"/>
              <a:ext cx="1316867" cy="177809"/>
            </a:xfrm>
            <a:prstGeom prst="rect">
              <a:avLst/>
            </a:prstGeom>
          </p:spPr>
          <p:txBody>
            <a:bodyPr lIns="50800" tIns="50800" rIns="50800" bIns="50800" rtlCol="0" anchor="ctr"/>
            <a:lstStyle/>
            <a:p>
              <a:pPr algn="ctr">
                <a:lnSpc>
                  <a:spcPts val="2800"/>
                </a:lnSpc>
              </a:pPr>
              <a:r>
                <a:rPr lang="en-US" sz="2000" b="1" spc="-20">
                  <a:solidFill>
                    <a:srgbClr val="FFFFFF">
                      <a:alpha val="29804"/>
                    </a:srgbClr>
                  </a:solidFill>
                  <a:latin typeface="Montserrat Bold"/>
                  <a:ea typeface="Montserrat Bold"/>
                  <a:cs typeface="Montserrat Bold"/>
                  <a:sym typeface="Montserrat Bold"/>
                </a:rPr>
                <a:t>DATA PREPARATION</a:t>
              </a:r>
            </a:p>
          </p:txBody>
        </p:sp>
      </p:grpSp>
      <p:sp>
        <p:nvSpPr>
          <p:cNvPr id="17" name="AutoShape 17"/>
          <p:cNvSpPr/>
          <p:nvPr/>
        </p:nvSpPr>
        <p:spPr>
          <a:xfrm flipV="1">
            <a:off x="9125017" y="1844991"/>
            <a:ext cx="0" cy="3298620"/>
          </a:xfrm>
          <a:prstGeom prst="line">
            <a:avLst/>
          </a:prstGeom>
          <a:ln w="38100" cap="flat">
            <a:solidFill>
              <a:srgbClr val="000000"/>
            </a:solidFill>
            <a:prstDash val="solid"/>
            <a:headEnd type="none" w="sm" len="sm"/>
            <a:tailEnd type="none" w="sm" len="sm"/>
          </a:ln>
        </p:spPr>
      </p:sp>
      <p:sp>
        <p:nvSpPr>
          <p:cNvPr id="18" name="Freeform 18"/>
          <p:cNvSpPr/>
          <p:nvPr/>
        </p:nvSpPr>
        <p:spPr>
          <a:xfrm>
            <a:off x="3754476" y="1321390"/>
            <a:ext cx="2680590" cy="1614595"/>
          </a:xfrm>
          <a:custGeom>
            <a:avLst/>
            <a:gdLst/>
            <a:ahLst/>
            <a:cxnLst/>
            <a:rect l="l" t="t" r="r" b="b"/>
            <a:pathLst>
              <a:path w="2680590" h="1614595">
                <a:moveTo>
                  <a:pt x="0" y="0"/>
                </a:moveTo>
                <a:lnTo>
                  <a:pt x="2680590" y="0"/>
                </a:lnTo>
                <a:lnTo>
                  <a:pt x="2680590" y="1614595"/>
                </a:lnTo>
                <a:lnTo>
                  <a:pt x="0" y="1614595"/>
                </a:lnTo>
                <a:lnTo>
                  <a:pt x="0" y="0"/>
                </a:lnTo>
                <a:close/>
              </a:path>
            </a:pathLst>
          </a:custGeom>
          <a:blipFill>
            <a:blip r:embed="rId2"/>
            <a:stretch>
              <a:fillRect b="-2726"/>
            </a:stretch>
          </a:blipFill>
        </p:spPr>
      </p:sp>
      <p:sp>
        <p:nvSpPr>
          <p:cNvPr id="19" name="Freeform 19"/>
          <p:cNvSpPr/>
          <p:nvPr/>
        </p:nvSpPr>
        <p:spPr>
          <a:xfrm>
            <a:off x="11922987" y="1321390"/>
            <a:ext cx="2423407" cy="1614595"/>
          </a:xfrm>
          <a:custGeom>
            <a:avLst/>
            <a:gdLst/>
            <a:ahLst/>
            <a:cxnLst/>
            <a:rect l="l" t="t" r="r" b="b"/>
            <a:pathLst>
              <a:path w="2423407" h="1614595">
                <a:moveTo>
                  <a:pt x="0" y="0"/>
                </a:moveTo>
                <a:lnTo>
                  <a:pt x="2423408" y="0"/>
                </a:lnTo>
                <a:lnTo>
                  <a:pt x="2423408" y="1614595"/>
                </a:lnTo>
                <a:lnTo>
                  <a:pt x="0" y="1614595"/>
                </a:lnTo>
                <a:lnTo>
                  <a:pt x="0" y="0"/>
                </a:lnTo>
                <a:close/>
              </a:path>
            </a:pathLst>
          </a:custGeom>
          <a:blipFill>
            <a:blip r:embed="rId3"/>
            <a:stretch>
              <a:fillRect/>
            </a:stretch>
          </a:blipFill>
        </p:spPr>
      </p:sp>
      <p:grpSp>
        <p:nvGrpSpPr>
          <p:cNvPr id="20" name="Group 20"/>
          <p:cNvGrpSpPr/>
          <p:nvPr/>
        </p:nvGrpSpPr>
        <p:grpSpPr>
          <a:xfrm>
            <a:off x="3272022" y="5524848"/>
            <a:ext cx="13478545" cy="1893316"/>
            <a:chOff x="0" y="0"/>
            <a:chExt cx="3549905" cy="498651"/>
          </a:xfrm>
        </p:grpSpPr>
        <p:sp>
          <p:nvSpPr>
            <p:cNvPr id="21" name="Freeform 21"/>
            <p:cNvSpPr/>
            <p:nvPr/>
          </p:nvSpPr>
          <p:spPr>
            <a:xfrm>
              <a:off x="0" y="0"/>
              <a:ext cx="3549905" cy="498651"/>
            </a:xfrm>
            <a:custGeom>
              <a:avLst/>
              <a:gdLst/>
              <a:ahLst/>
              <a:cxnLst/>
              <a:rect l="l" t="t" r="r" b="b"/>
              <a:pathLst>
                <a:path w="3549905" h="498651">
                  <a:moveTo>
                    <a:pt x="29294" y="0"/>
                  </a:moveTo>
                  <a:lnTo>
                    <a:pt x="3520611" y="0"/>
                  </a:lnTo>
                  <a:cubicBezTo>
                    <a:pt x="3528380" y="0"/>
                    <a:pt x="3535831" y="3086"/>
                    <a:pt x="3541325" y="8580"/>
                  </a:cubicBezTo>
                  <a:cubicBezTo>
                    <a:pt x="3546819" y="14074"/>
                    <a:pt x="3549905" y="21525"/>
                    <a:pt x="3549905" y="29294"/>
                  </a:cubicBezTo>
                  <a:lnTo>
                    <a:pt x="3549905" y="469357"/>
                  </a:lnTo>
                  <a:cubicBezTo>
                    <a:pt x="3549905" y="485536"/>
                    <a:pt x="3536790" y="498651"/>
                    <a:pt x="3520611" y="498651"/>
                  </a:cubicBezTo>
                  <a:lnTo>
                    <a:pt x="29294" y="498651"/>
                  </a:lnTo>
                  <a:cubicBezTo>
                    <a:pt x="13115" y="498651"/>
                    <a:pt x="0" y="485536"/>
                    <a:pt x="0" y="469357"/>
                  </a:cubicBezTo>
                  <a:lnTo>
                    <a:pt x="0" y="29294"/>
                  </a:lnTo>
                  <a:cubicBezTo>
                    <a:pt x="0" y="13115"/>
                    <a:pt x="13115" y="0"/>
                    <a:pt x="29294" y="0"/>
                  </a:cubicBezTo>
                  <a:close/>
                </a:path>
              </a:pathLst>
            </a:custGeom>
            <a:solidFill>
              <a:srgbClr val="000000">
                <a:alpha val="0"/>
              </a:srgbClr>
            </a:solidFill>
            <a:ln w="28575" cap="rnd">
              <a:solidFill>
                <a:srgbClr val="000000"/>
              </a:solidFill>
              <a:prstDash val="lgDash"/>
              <a:round/>
            </a:ln>
          </p:spPr>
        </p:sp>
        <p:sp>
          <p:nvSpPr>
            <p:cNvPr id="22" name="TextBox 22"/>
            <p:cNvSpPr txBox="1"/>
            <p:nvPr/>
          </p:nvSpPr>
          <p:spPr>
            <a:xfrm>
              <a:off x="0" y="-38100"/>
              <a:ext cx="3549905" cy="536751"/>
            </a:xfrm>
            <a:prstGeom prst="rect">
              <a:avLst/>
            </a:prstGeom>
          </p:spPr>
          <p:txBody>
            <a:bodyPr lIns="254000" tIns="254000" rIns="254000" bIns="254000" rtlCol="0" anchor="ctr"/>
            <a:lstStyle/>
            <a:p>
              <a:pPr algn="just">
                <a:lnSpc>
                  <a:spcPts val="2800"/>
                </a:lnSpc>
              </a:pPr>
              <a:r>
                <a:rPr lang="en-US" sz="2000" spc="-20" dirty="0">
                  <a:solidFill>
                    <a:srgbClr val="000000"/>
                  </a:solidFill>
                  <a:latin typeface="Montserrat Medium"/>
                  <a:ea typeface="Montserrat Medium"/>
                  <a:cs typeface="Montserrat Medium"/>
                  <a:sym typeface="Montserrat Medium"/>
                </a:rPr>
                <a:t>FPT &amp; CMG </a:t>
              </a:r>
              <a:r>
                <a:rPr lang="en-US" sz="2000" spc="-20" dirty="0" err="1">
                  <a:solidFill>
                    <a:srgbClr val="000000"/>
                  </a:solidFill>
                  <a:latin typeface="Montserrat Medium"/>
                  <a:ea typeface="Montserrat Medium"/>
                  <a:cs typeface="Montserrat Medium"/>
                  <a:sym typeface="Montserrat Medium"/>
                </a:rPr>
                <a:t>đều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thuộc</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ngành</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công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nghệ</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bị</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ảnh</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hưởng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bởi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yếu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tố</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tài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chính</a:t>
              </a:r>
              <a:r>
                <a:rPr lang="en-US" sz="2000" spc="-20" dirty="0">
                  <a:solidFill>
                    <a:srgbClr val="000000"/>
                  </a:solidFill>
                  <a:latin typeface="Montserrat Medium"/>
                  <a:ea typeface="Montserrat Medium"/>
                  <a:cs typeface="Montserrat Medium"/>
                  <a:sym typeface="Montserrat Medium"/>
                </a:rPr>
                <a:t> – </a:t>
              </a:r>
              <a:r>
                <a:rPr lang="en-US" sz="2000" spc="-20" dirty="0" err="1">
                  <a:solidFill>
                    <a:srgbClr val="000000"/>
                  </a:solidFill>
                  <a:latin typeface="Montserrat Medium"/>
                  <a:ea typeface="Montserrat Medium"/>
                  <a:cs typeface="Montserrat Medium"/>
                  <a:sym typeface="Montserrat Medium"/>
                </a:rPr>
                <a:t>ngành</a:t>
              </a:r>
              <a:r>
                <a:rPr lang="en-US" sz="2000" spc="-20" dirty="0">
                  <a:solidFill>
                    <a:srgbClr val="000000"/>
                  </a:solidFill>
                  <a:latin typeface="Montserrat Medium"/>
                  <a:ea typeface="Montserrat Medium"/>
                  <a:cs typeface="Montserrat Medium"/>
                  <a:sym typeface="Montserrat Medium"/>
                </a:rPr>
                <a:t> – </a:t>
              </a:r>
              <a:r>
                <a:rPr lang="en-US" sz="2000" spc="-20" dirty="0" err="1">
                  <a:solidFill>
                    <a:srgbClr val="000000"/>
                  </a:solidFill>
                  <a:latin typeface="Montserrat Medium"/>
                  <a:ea typeface="Montserrat Medium"/>
                  <a:cs typeface="Montserrat Medium"/>
                  <a:sym typeface="Montserrat Medium"/>
                </a:rPr>
                <a:t>vĩ</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mô</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Thêm</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vào</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đó</a:t>
              </a:r>
              <a:r>
                <a:rPr lang="en-US" sz="2000" spc="-20" dirty="0">
                  <a:solidFill>
                    <a:srgbClr val="000000"/>
                  </a:solidFill>
                  <a:latin typeface="Montserrat Medium"/>
                  <a:ea typeface="Montserrat Medium"/>
                  <a:cs typeface="Montserrat Medium"/>
                  <a:sym typeface="Montserrat Medium"/>
                </a:rPr>
                <a:t>, 2 </a:t>
              </a:r>
              <a:r>
                <a:rPr lang="en-US" sz="2000" spc="-20" dirty="0" err="1">
                  <a:solidFill>
                    <a:srgbClr val="000000"/>
                  </a:solidFill>
                  <a:latin typeface="Montserrat Medium"/>
                  <a:ea typeface="Montserrat Medium"/>
                  <a:cs typeface="Montserrat Medium"/>
                  <a:sym typeface="Montserrat Medium"/>
                </a:rPr>
                <a:t>công</a:t>
              </a:r>
              <a:r>
                <a:rPr lang="en-US" sz="2000" spc="-20" dirty="0">
                  <a:solidFill>
                    <a:srgbClr val="000000"/>
                  </a:solidFill>
                  <a:latin typeface="Montserrat Medium"/>
                  <a:ea typeface="Montserrat Medium"/>
                  <a:cs typeface="Montserrat Medium"/>
                  <a:sym typeface="Montserrat Medium"/>
                </a:rPr>
                <a:t> ty </a:t>
              </a:r>
              <a:r>
                <a:rPr lang="en-US" sz="2000" spc="-20" dirty="0" err="1">
                  <a:solidFill>
                    <a:srgbClr val="000000"/>
                  </a:solidFill>
                  <a:latin typeface="Montserrat Medium"/>
                  <a:ea typeface="Montserrat Medium"/>
                  <a:cs typeface="Montserrat Medium"/>
                  <a:sym typeface="Montserrat Medium"/>
                </a:rPr>
                <a:t>đều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có</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nguồn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dữ</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liệu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đa</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dạng</a:t>
              </a:r>
              <a:r>
                <a:rPr lang="en-US" sz="2000" spc="-20" dirty="0">
                  <a:solidFill>
                    <a:srgbClr val="000000"/>
                  </a:solidFill>
                  <a:latin typeface="Montserrat Medium"/>
                  <a:ea typeface="Montserrat Medium"/>
                  <a:cs typeface="Montserrat Medium"/>
                  <a:sym typeface="Montserrat Medium"/>
                </a:rPr>
                <a:t>:</a:t>
              </a:r>
            </a:p>
            <a:p>
              <a:pPr marL="431801" lvl="1" indent="-215900" algn="just">
                <a:lnSpc>
                  <a:spcPts val="2800"/>
                </a:lnSpc>
                <a:buFont typeface="Arial"/>
                <a:buChar char="•"/>
              </a:pPr>
              <a:r>
                <a:rPr lang="en-US" sz="2000" spc="-20" dirty="0" err="1">
                  <a:solidFill>
                    <a:srgbClr val="000000"/>
                  </a:solidFill>
                  <a:latin typeface="Montserrat Medium"/>
                  <a:ea typeface="Montserrat Medium"/>
                  <a:cs typeface="Montserrat Medium"/>
                  <a:sym typeface="Montserrat Medium"/>
                </a:rPr>
                <a:t>Dữ</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liệu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có</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cấu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trúc</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giá</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cổ</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phiếu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giao</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dịch</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tài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chính</a:t>
              </a:r>
              <a:r>
                <a:rPr lang="en-US" sz="2000" spc="-20" dirty="0">
                  <a:solidFill>
                    <a:srgbClr val="000000"/>
                  </a:solidFill>
                  <a:latin typeface="Montserrat Medium"/>
                  <a:ea typeface="Montserrat Medium"/>
                  <a:cs typeface="Montserrat Medium"/>
                  <a:sym typeface="Montserrat Medium"/>
                </a:rPr>
                <a:t>.</a:t>
              </a:r>
            </a:p>
            <a:p>
              <a:pPr marL="431801" lvl="1" indent="-215900" algn="just">
                <a:lnSpc>
                  <a:spcPts val="2800"/>
                </a:lnSpc>
                <a:buFont typeface="Arial"/>
                <a:buChar char="•"/>
              </a:pPr>
              <a:r>
                <a:rPr lang="en-US" sz="2000" spc="-20" dirty="0" err="1">
                  <a:solidFill>
                    <a:srgbClr val="000000"/>
                  </a:solidFill>
                  <a:latin typeface="Montserrat Medium"/>
                  <a:ea typeface="Montserrat Medium"/>
                  <a:cs typeface="Montserrat Medium"/>
                  <a:sym typeface="Montserrat Medium"/>
                </a:rPr>
                <a:t>Dữ</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liệu</a:t>
              </a:r>
              <a:r>
                <a:rPr lang="en-US" sz="2000" spc="-20" dirty="0">
                  <a:solidFill>
                    <a:srgbClr val="000000"/>
                  </a:solidFill>
                  <a:latin typeface="Montserrat Medium"/>
                  <a:ea typeface="Montserrat Medium"/>
                  <a:cs typeface="Montserrat Medium"/>
                  <a:sym typeface="Montserrat Medium"/>
                </a:rPr>
                <a:t> phi </a:t>
              </a:r>
              <a:r>
                <a:rPr lang="en-US" sz="2000" spc="-20" dirty="0" err="1">
                  <a:solidFill>
                    <a:srgbClr val="000000"/>
                  </a:solidFill>
                  <a:latin typeface="Montserrat Medium"/>
                  <a:ea typeface="Montserrat Medium"/>
                  <a:cs typeface="Montserrat Medium"/>
                  <a:sym typeface="Montserrat Medium"/>
                </a:rPr>
                <a:t>cấu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trúc</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báo</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cáo</a:t>
              </a:r>
              <a:r>
                <a:rPr lang="en-US" sz="2000" spc="-20" dirty="0">
                  <a:solidFill>
                    <a:srgbClr val="000000"/>
                  </a:solidFill>
                  <a:latin typeface="Montserrat Medium"/>
                  <a:ea typeface="Montserrat Medium"/>
                  <a:cs typeface="Montserrat Medium"/>
                  <a:sym typeface="Montserrat Medium"/>
                </a:rPr>
                <a:t>, tin </a:t>
              </a:r>
              <a:r>
                <a:rPr lang="en-US" sz="2000" spc="-20" dirty="0" err="1">
                  <a:solidFill>
                    <a:srgbClr val="000000"/>
                  </a:solidFill>
                  <a:latin typeface="Montserrat Medium"/>
                  <a:ea typeface="Montserrat Medium"/>
                  <a:cs typeface="Montserrat Medium"/>
                  <a:sym typeface="Montserrat Medium"/>
                </a:rPr>
                <a:t>tức</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thảo</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luận</a:t>
              </a:r>
              <a:r>
                <a:rPr lang="en-US" sz="2000" spc="-20" dirty="0">
                  <a:solidFill>
                    <a:srgbClr val="000000"/>
                  </a:solidFill>
                  <a:latin typeface="Montserrat Medium"/>
                  <a:ea typeface="Montserrat Medium"/>
                  <a:cs typeface="Montserrat Medium"/>
                  <a:sym typeface="Montserrat Medium"/>
                </a:rPr>
                <a:t>.</a:t>
              </a:r>
            </a:p>
          </p:txBody>
        </p:sp>
      </p:grpSp>
      <p:grpSp>
        <p:nvGrpSpPr>
          <p:cNvPr id="23" name="Group 23"/>
          <p:cNvGrpSpPr/>
          <p:nvPr/>
        </p:nvGrpSpPr>
        <p:grpSpPr>
          <a:xfrm rot="-5400000">
            <a:off x="5048951" y="8225811"/>
            <a:ext cx="733130" cy="641489"/>
            <a:chOff x="0" y="0"/>
            <a:chExt cx="812800" cy="711200"/>
          </a:xfrm>
        </p:grpSpPr>
        <p:sp>
          <p:nvSpPr>
            <p:cNvPr id="24" name="Freeform 24"/>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FF842C"/>
            </a:solidFill>
          </p:spPr>
        </p:sp>
        <p:sp>
          <p:nvSpPr>
            <p:cNvPr id="25" name="TextBox 25"/>
            <p:cNvSpPr txBox="1"/>
            <p:nvPr/>
          </p:nvSpPr>
          <p:spPr>
            <a:xfrm>
              <a:off x="127000" y="12700"/>
              <a:ext cx="558800" cy="368300"/>
            </a:xfrm>
            <a:prstGeom prst="rect">
              <a:avLst/>
            </a:prstGeom>
          </p:spPr>
          <p:txBody>
            <a:bodyPr lIns="50800" tIns="50800" rIns="50800" bIns="50800" rtlCol="0" anchor="ctr"/>
            <a:lstStyle/>
            <a:p>
              <a:pPr algn="ctr">
                <a:lnSpc>
                  <a:spcPts val="2800"/>
                </a:lnSpc>
              </a:pPr>
              <a:endParaRPr/>
            </a:p>
          </p:txBody>
        </p:sp>
      </p:grpSp>
      <p:sp>
        <p:nvSpPr>
          <p:cNvPr id="26" name="TextBox 26"/>
          <p:cNvSpPr txBox="1"/>
          <p:nvPr/>
        </p:nvSpPr>
        <p:spPr>
          <a:xfrm>
            <a:off x="208652" y="206039"/>
            <a:ext cx="7359721" cy="501650"/>
          </a:xfrm>
          <a:prstGeom prst="rect">
            <a:avLst/>
          </a:prstGeom>
        </p:spPr>
        <p:txBody>
          <a:bodyPr lIns="0" tIns="0" rIns="0" bIns="0" rtlCol="0" anchor="t">
            <a:spAutoFit/>
          </a:bodyPr>
          <a:lstStyle/>
          <a:p>
            <a:pPr algn="ctr">
              <a:lnSpc>
                <a:spcPts val="3849"/>
              </a:lnSpc>
            </a:pPr>
            <a:r>
              <a:rPr lang="en-US" sz="3499">
                <a:solidFill>
                  <a:srgbClr val="190D9B"/>
                </a:solidFill>
                <a:latin typeface="Anton"/>
                <a:ea typeface="Anton"/>
                <a:cs typeface="Anton"/>
                <a:sym typeface="Anton"/>
              </a:rPr>
              <a:t>TỔNG QUAN VỀ HAI MÃ CỔ PHIẾU FPT VÀ CMG</a:t>
            </a:r>
          </a:p>
        </p:txBody>
      </p:sp>
      <p:sp>
        <p:nvSpPr>
          <p:cNvPr id="27" name="TextBox 27"/>
          <p:cNvSpPr txBox="1"/>
          <p:nvPr/>
        </p:nvSpPr>
        <p:spPr>
          <a:xfrm>
            <a:off x="2226641" y="3689698"/>
            <a:ext cx="5736260" cy="1044575"/>
          </a:xfrm>
          <a:prstGeom prst="rect">
            <a:avLst/>
          </a:prstGeom>
        </p:spPr>
        <p:txBody>
          <a:bodyPr lIns="0" tIns="0" rIns="0" bIns="0" rtlCol="0" anchor="t">
            <a:spAutoFit/>
          </a:bodyPr>
          <a:lstStyle/>
          <a:p>
            <a:pPr algn="just">
              <a:lnSpc>
                <a:spcPts val="2800"/>
              </a:lnSpc>
            </a:pPr>
            <a:r>
              <a:rPr lang="en-US" sz="2000" dirty="0">
                <a:solidFill>
                  <a:srgbClr val="000000"/>
                </a:solidFill>
                <a:latin typeface="Montserrat Medium"/>
                <a:ea typeface="Montserrat Medium"/>
                <a:cs typeface="Montserrat Medium"/>
                <a:sym typeface="Montserrat Medium"/>
              </a:rPr>
              <a:t>FPT (</a:t>
            </a:r>
            <a:r>
              <a:rPr lang="en-US" sz="2000" dirty="0" err="1">
                <a:solidFill>
                  <a:srgbClr val="000000"/>
                </a:solidFill>
                <a:latin typeface="Montserrat Medium"/>
                <a:ea typeface="Montserrat Medium"/>
                <a:cs typeface="Montserrat Medium"/>
                <a:sym typeface="Montserrat Medium"/>
              </a:rPr>
              <a:t>mã</a:t>
            </a:r>
            <a:r>
              <a:rPr lang="en-US" sz="2000" dirty="0">
                <a:solidFill>
                  <a:srgbClr val="000000"/>
                </a:solidFill>
                <a:latin typeface="Montserrat Medium"/>
                <a:ea typeface="Montserrat Medium"/>
                <a:cs typeface="Montserrat Medium"/>
                <a:sym typeface="Montserrat Medium"/>
              </a:rPr>
              <a:t> FPT): </a:t>
            </a:r>
            <a:r>
              <a:rPr lang="en-US" sz="2000" dirty="0" err="1">
                <a:solidFill>
                  <a:srgbClr val="000000"/>
                </a:solidFill>
                <a:latin typeface="Montserrat Medium"/>
                <a:ea typeface="Montserrat Medium"/>
                <a:cs typeface="Montserrat Medium"/>
                <a:sym typeface="Montserrat Medium"/>
              </a:rPr>
              <a:t>Tập</a:t>
            </a:r>
            <a:r>
              <a:rPr lang="en-US" sz="2000" dirty="0">
                <a:solidFill>
                  <a:srgbClr val="000000"/>
                </a:solidFill>
                <a:latin typeface="Montserrat Medium"/>
                <a:ea typeface="Montserrat Medium"/>
                <a:cs typeface="Montserrat Medium"/>
                <a:sym typeface="Montserrat Medium"/>
              </a:rPr>
              <a:t> </a:t>
            </a:r>
            <a:r>
              <a:rPr lang="en-US" sz="2000" dirty="0" err="1">
                <a:solidFill>
                  <a:srgbClr val="000000"/>
                </a:solidFill>
                <a:latin typeface="Montserrat Medium"/>
                <a:ea typeface="Montserrat Medium"/>
                <a:cs typeface="Montserrat Medium"/>
                <a:sym typeface="Montserrat Medium"/>
              </a:rPr>
              <a:t>đoàn</a:t>
            </a:r>
            <a:r>
              <a:rPr lang="en-US" sz="2000" dirty="0">
                <a:solidFill>
                  <a:srgbClr val="000000"/>
                </a:solidFill>
                <a:latin typeface="Montserrat Medium"/>
                <a:ea typeface="Montserrat Medium"/>
                <a:cs typeface="Montserrat Medium"/>
                <a:sym typeface="Montserrat Medium"/>
              </a:rPr>
              <a:t> </a:t>
            </a:r>
            <a:r>
              <a:rPr lang="en-US" sz="2000" dirty="0" err="1">
                <a:solidFill>
                  <a:srgbClr val="000000"/>
                </a:solidFill>
                <a:latin typeface="Montserrat Medium"/>
                <a:ea typeface="Montserrat Medium"/>
                <a:cs typeface="Montserrat Medium"/>
                <a:sym typeface="Montserrat Medium"/>
              </a:rPr>
              <a:t>công</a:t>
            </a:r>
            <a:r>
              <a:rPr lang="en-US" sz="2000" dirty="0">
                <a:solidFill>
                  <a:srgbClr val="000000"/>
                </a:solidFill>
                <a:latin typeface="Montserrat Medium"/>
                <a:ea typeface="Montserrat Medium"/>
                <a:cs typeface="Montserrat Medium"/>
                <a:sym typeface="Montserrat Medium"/>
              </a:rPr>
              <a:t> </a:t>
            </a:r>
            <a:r>
              <a:rPr lang="en-US" sz="2000" dirty="0" err="1">
                <a:solidFill>
                  <a:srgbClr val="000000"/>
                </a:solidFill>
                <a:latin typeface="Montserrat Medium"/>
                <a:ea typeface="Montserrat Medium"/>
                <a:cs typeface="Montserrat Medium"/>
                <a:sym typeface="Montserrat Medium"/>
              </a:rPr>
              <a:t>nghệ</a:t>
            </a:r>
            <a:r>
              <a:rPr lang="en-US" sz="2000" dirty="0">
                <a:solidFill>
                  <a:srgbClr val="000000"/>
                </a:solidFill>
                <a:latin typeface="Montserrat Medium"/>
                <a:ea typeface="Montserrat Medium"/>
                <a:cs typeface="Montserrat Medium"/>
                <a:sym typeface="Montserrat Medium"/>
              </a:rPr>
              <a:t> </a:t>
            </a:r>
            <a:r>
              <a:rPr lang="en-US" sz="2000" dirty="0" err="1">
                <a:solidFill>
                  <a:srgbClr val="000000"/>
                </a:solidFill>
                <a:latin typeface="Montserrat Medium"/>
                <a:ea typeface="Montserrat Medium"/>
                <a:cs typeface="Montserrat Medium"/>
                <a:sym typeface="Montserrat Medium"/>
              </a:rPr>
              <a:t>hàng</a:t>
            </a:r>
            <a:r>
              <a:rPr lang="en-US" sz="2000" dirty="0">
                <a:solidFill>
                  <a:srgbClr val="000000"/>
                </a:solidFill>
                <a:latin typeface="Montserrat Medium"/>
                <a:ea typeface="Montserrat Medium"/>
                <a:cs typeface="Montserrat Medium"/>
                <a:sym typeface="Montserrat Medium"/>
              </a:rPr>
              <a:t> </a:t>
            </a:r>
            <a:r>
              <a:rPr lang="en-US" sz="2000" dirty="0" err="1">
                <a:solidFill>
                  <a:srgbClr val="000000"/>
                </a:solidFill>
                <a:latin typeface="Montserrat Medium"/>
                <a:ea typeface="Montserrat Medium"/>
                <a:cs typeface="Montserrat Medium"/>
                <a:sym typeface="Montserrat Medium"/>
              </a:rPr>
              <a:t>đầu</a:t>
            </a:r>
            <a:r>
              <a:rPr lang="en-US" sz="2000" dirty="0">
                <a:solidFill>
                  <a:srgbClr val="000000"/>
                </a:solidFill>
                <a:latin typeface="Montserrat Medium"/>
                <a:ea typeface="Montserrat Medium"/>
                <a:cs typeface="Montserrat Medium"/>
                <a:sym typeface="Montserrat Medium"/>
              </a:rPr>
              <a:t> Việt Nam, </a:t>
            </a:r>
            <a:r>
              <a:rPr lang="en-US" sz="2000" dirty="0" err="1">
                <a:solidFill>
                  <a:srgbClr val="000000"/>
                </a:solidFill>
                <a:latin typeface="Montserrat Medium"/>
                <a:ea typeface="Montserrat Medium"/>
                <a:cs typeface="Montserrat Medium"/>
                <a:sym typeface="Montserrat Medium"/>
              </a:rPr>
              <a:t>hoạt</a:t>
            </a:r>
            <a:r>
              <a:rPr lang="en-US" sz="2000" dirty="0">
                <a:solidFill>
                  <a:srgbClr val="000000"/>
                </a:solidFill>
                <a:latin typeface="Montserrat Medium"/>
                <a:ea typeface="Montserrat Medium"/>
                <a:cs typeface="Montserrat Medium"/>
                <a:sym typeface="Montserrat Medium"/>
              </a:rPr>
              <a:t> </a:t>
            </a:r>
            <a:r>
              <a:rPr lang="en-US" sz="2000" dirty="0" err="1">
                <a:solidFill>
                  <a:srgbClr val="000000"/>
                </a:solidFill>
                <a:latin typeface="Montserrat Medium"/>
                <a:ea typeface="Montserrat Medium"/>
                <a:cs typeface="Montserrat Medium"/>
                <a:sym typeface="Montserrat Medium"/>
              </a:rPr>
              <a:t>động</a:t>
            </a:r>
            <a:r>
              <a:rPr lang="en-US" sz="2000" dirty="0">
                <a:solidFill>
                  <a:srgbClr val="000000"/>
                </a:solidFill>
                <a:latin typeface="Montserrat Medium"/>
                <a:ea typeface="Montserrat Medium"/>
                <a:cs typeface="Montserrat Medium"/>
                <a:sym typeface="Montserrat Medium"/>
              </a:rPr>
              <a:t> </a:t>
            </a:r>
            <a:r>
              <a:rPr lang="en-US" sz="2000" dirty="0" err="1">
                <a:solidFill>
                  <a:srgbClr val="000000"/>
                </a:solidFill>
                <a:latin typeface="Montserrat Medium"/>
                <a:ea typeface="Montserrat Medium"/>
                <a:cs typeface="Montserrat Medium"/>
                <a:sym typeface="Montserrat Medium"/>
              </a:rPr>
              <a:t>toàn</a:t>
            </a:r>
            <a:r>
              <a:rPr lang="en-US" sz="2000" dirty="0">
                <a:solidFill>
                  <a:srgbClr val="000000"/>
                </a:solidFill>
                <a:latin typeface="Montserrat Medium"/>
                <a:ea typeface="Montserrat Medium"/>
                <a:cs typeface="Montserrat Medium"/>
                <a:sym typeface="Montserrat Medium"/>
              </a:rPr>
              <a:t> </a:t>
            </a:r>
            <a:r>
              <a:rPr lang="en-US" sz="2000" dirty="0" err="1">
                <a:solidFill>
                  <a:srgbClr val="000000"/>
                </a:solidFill>
                <a:latin typeface="Montserrat Medium"/>
                <a:ea typeface="Montserrat Medium"/>
                <a:cs typeface="Montserrat Medium"/>
                <a:sym typeface="Montserrat Medium"/>
              </a:rPr>
              <a:t>diện</a:t>
            </a:r>
            <a:r>
              <a:rPr lang="en-US" sz="2000" dirty="0">
                <a:solidFill>
                  <a:srgbClr val="000000"/>
                </a:solidFill>
                <a:latin typeface="Montserrat Medium"/>
                <a:ea typeface="Montserrat Medium"/>
                <a:cs typeface="Montserrat Medium"/>
                <a:sym typeface="Montserrat Medium"/>
              </a:rPr>
              <a:t> </a:t>
            </a:r>
            <a:r>
              <a:rPr lang="en-US" sz="2000" dirty="0" err="1">
                <a:solidFill>
                  <a:srgbClr val="000000"/>
                </a:solidFill>
                <a:latin typeface="Montserrat Medium"/>
                <a:ea typeface="Montserrat Medium"/>
                <a:cs typeface="Montserrat Medium"/>
                <a:sym typeface="Montserrat Medium"/>
              </a:rPr>
              <a:t>từ</a:t>
            </a:r>
            <a:r>
              <a:rPr lang="en-US" sz="2000" dirty="0">
                <a:solidFill>
                  <a:srgbClr val="000000"/>
                </a:solidFill>
                <a:latin typeface="Montserrat Medium"/>
                <a:ea typeface="Montserrat Medium"/>
                <a:cs typeface="Montserrat Medium"/>
                <a:sym typeface="Montserrat Medium"/>
              </a:rPr>
              <a:t> </a:t>
            </a:r>
            <a:r>
              <a:rPr lang="en-US" sz="2000" dirty="0" err="1">
                <a:solidFill>
                  <a:srgbClr val="000000"/>
                </a:solidFill>
                <a:latin typeface="Montserrat Medium"/>
                <a:ea typeface="Montserrat Medium"/>
                <a:cs typeface="Montserrat Medium"/>
                <a:sym typeface="Montserrat Medium"/>
              </a:rPr>
              <a:t>phần</a:t>
            </a:r>
            <a:r>
              <a:rPr lang="en-US" sz="2000" dirty="0">
                <a:solidFill>
                  <a:srgbClr val="000000"/>
                </a:solidFill>
                <a:latin typeface="Montserrat Medium"/>
                <a:ea typeface="Montserrat Medium"/>
                <a:cs typeface="Montserrat Medium"/>
                <a:sym typeface="Montserrat Medium"/>
              </a:rPr>
              <a:t> </a:t>
            </a:r>
            <a:r>
              <a:rPr lang="en-US" sz="2000" dirty="0" err="1">
                <a:solidFill>
                  <a:srgbClr val="000000"/>
                </a:solidFill>
                <a:latin typeface="Montserrat Medium"/>
                <a:ea typeface="Montserrat Medium"/>
                <a:cs typeface="Montserrat Medium"/>
                <a:sym typeface="Montserrat Medium"/>
              </a:rPr>
              <a:t>mềm</a:t>
            </a:r>
            <a:r>
              <a:rPr lang="en-US" sz="2000" dirty="0">
                <a:solidFill>
                  <a:srgbClr val="000000"/>
                </a:solidFill>
                <a:latin typeface="Montserrat Medium"/>
                <a:ea typeface="Montserrat Medium"/>
                <a:cs typeface="Montserrat Medium"/>
                <a:sym typeface="Montserrat Medium"/>
              </a:rPr>
              <a:t> </a:t>
            </a:r>
            <a:r>
              <a:rPr lang="en-US" sz="2000" dirty="0" err="1">
                <a:solidFill>
                  <a:srgbClr val="000000"/>
                </a:solidFill>
                <a:latin typeface="Montserrat Medium"/>
                <a:ea typeface="Montserrat Medium"/>
                <a:cs typeface="Montserrat Medium"/>
                <a:sym typeface="Montserrat Medium"/>
              </a:rPr>
              <a:t>đến</a:t>
            </a:r>
            <a:r>
              <a:rPr lang="en-US" sz="2000" dirty="0">
                <a:solidFill>
                  <a:srgbClr val="000000"/>
                </a:solidFill>
                <a:latin typeface="Montserrat Medium"/>
                <a:ea typeface="Montserrat Medium"/>
                <a:cs typeface="Montserrat Medium"/>
                <a:sym typeface="Montserrat Medium"/>
              </a:rPr>
              <a:t> </a:t>
            </a:r>
            <a:r>
              <a:rPr lang="en-US" sz="2000" dirty="0" err="1">
                <a:solidFill>
                  <a:srgbClr val="000000"/>
                </a:solidFill>
                <a:latin typeface="Montserrat Medium"/>
                <a:ea typeface="Montserrat Medium"/>
                <a:cs typeface="Montserrat Medium"/>
                <a:sym typeface="Montserrat Medium"/>
              </a:rPr>
              <a:t>viễn</a:t>
            </a:r>
            <a:r>
              <a:rPr lang="en-US" sz="2000" dirty="0">
                <a:solidFill>
                  <a:srgbClr val="000000"/>
                </a:solidFill>
                <a:latin typeface="Montserrat Medium"/>
                <a:ea typeface="Montserrat Medium"/>
                <a:cs typeface="Montserrat Medium"/>
                <a:sym typeface="Montserrat Medium"/>
              </a:rPr>
              <a:t> </a:t>
            </a:r>
            <a:r>
              <a:rPr lang="en-US" sz="2000" dirty="0" err="1">
                <a:solidFill>
                  <a:srgbClr val="000000"/>
                </a:solidFill>
                <a:latin typeface="Montserrat Medium"/>
                <a:ea typeface="Montserrat Medium"/>
                <a:cs typeface="Montserrat Medium"/>
                <a:sym typeface="Montserrat Medium"/>
              </a:rPr>
              <a:t>thông</a:t>
            </a:r>
            <a:r>
              <a:rPr lang="en-US" sz="2000" dirty="0">
                <a:solidFill>
                  <a:srgbClr val="000000"/>
                </a:solidFill>
                <a:latin typeface="Montserrat Medium"/>
                <a:ea typeface="Montserrat Medium"/>
                <a:cs typeface="Montserrat Medium"/>
                <a:sym typeface="Montserrat Medium"/>
              </a:rPr>
              <a:t>.</a:t>
            </a:r>
          </a:p>
        </p:txBody>
      </p:sp>
      <p:sp>
        <p:nvSpPr>
          <p:cNvPr id="28" name="TextBox 28"/>
          <p:cNvSpPr txBox="1"/>
          <p:nvPr/>
        </p:nvSpPr>
        <p:spPr>
          <a:xfrm>
            <a:off x="10284659" y="3689698"/>
            <a:ext cx="5736260" cy="692150"/>
          </a:xfrm>
          <a:prstGeom prst="rect">
            <a:avLst/>
          </a:prstGeom>
        </p:spPr>
        <p:txBody>
          <a:bodyPr lIns="0" tIns="0" rIns="0" bIns="0" rtlCol="0" anchor="t">
            <a:spAutoFit/>
          </a:bodyPr>
          <a:lstStyle/>
          <a:p>
            <a:pPr algn="just">
              <a:lnSpc>
                <a:spcPts val="2800"/>
              </a:lnSpc>
            </a:pPr>
            <a:r>
              <a:rPr lang="en-US" sz="2000" dirty="0">
                <a:solidFill>
                  <a:srgbClr val="000000"/>
                </a:solidFill>
                <a:latin typeface="Montserrat Medium"/>
                <a:ea typeface="Montserrat Medium"/>
                <a:cs typeface="Montserrat Medium"/>
                <a:sym typeface="Montserrat Medium"/>
              </a:rPr>
              <a:t>CMC (</a:t>
            </a:r>
            <a:r>
              <a:rPr lang="en-US" sz="2000" dirty="0" err="1">
                <a:solidFill>
                  <a:srgbClr val="000000"/>
                </a:solidFill>
                <a:latin typeface="Montserrat Medium"/>
                <a:ea typeface="Montserrat Medium"/>
                <a:cs typeface="Montserrat Medium"/>
                <a:sym typeface="Montserrat Medium"/>
              </a:rPr>
              <a:t>mã</a:t>
            </a:r>
            <a:r>
              <a:rPr lang="en-US" sz="2000" dirty="0">
                <a:solidFill>
                  <a:srgbClr val="000000"/>
                </a:solidFill>
                <a:latin typeface="Montserrat Medium"/>
                <a:ea typeface="Montserrat Medium"/>
                <a:cs typeface="Montserrat Medium"/>
                <a:sym typeface="Montserrat Medium"/>
              </a:rPr>
              <a:t> CMG): Công ty </a:t>
            </a:r>
            <a:r>
              <a:rPr lang="en-US" sz="2000" dirty="0" err="1">
                <a:solidFill>
                  <a:srgbClr val="000000"/>
                </a:solidFill>
                <a:latin typeface="Montserrat Medium"/>
                <a:ea typeface="Montserrat Medium"/>
                <a:cs typeface="Montserrat Medium"/>
                <a:sym typeface="Montserrat Medium"/>
              </a:rPr>
              <a:t>công</a:t>
            </a:r>
            <a:r>
              <a:rPr lang="en-US" sz="2000" dirty="0">
                <a:solidFill>
                  <a:srgbClr val="000000"/>
                </a:solidFill>
                <a:latin typeface="Montserrat Medium"/>
                <a:ea typeface="Montserrat Medium"/>
                <a:cs typeface="Montserrat Medium"/>
                <a:sym typeface="Montserrat Medium"/>
              </a:rPr>
              <a:t> </a:t>
            </a:r>
            <a:r>
              <a:rPr lang="en-US" sz="2000" dirty="0" err="1">
                <a:solidFill>
                  <a:srgbClr val="000000"/>
                </a:solidFill>
                <a:latin typeface="Montserrat Medium"/>
                <a:ea typeface="Montserrat Medium"/>
                <a:cs typeface="Montserrat Medium"/>
                <a:sym typeface="Montserrat Medium"/>
              </a:rPr>
              <a:t>nghệ</a:t>
            </a:r>
            <a:r>
              <a:rPr lang="en-US" sz="2000" dirty="0">
                <a:solidFill>
                  <a:srgbClr val="000000"/>
                </a:solidFill>
                <a:latin typeface="Montserrat Medium"/>
                <a:ea typeface="Montserrat Medium"/>
                <a:cs typeface="Montserrat Medium"/>
                <a:sym typeface="Montserrat Medium"/>
              </a:rPr>
              <a:t> </a:t>
            </a:r>
            <a:r>
              <a:rPr lang="en-US" sz="2000" dirty="0" err="1">
                <a:solidFill>
                  <a:srgbClr val="000000"/>
                </a:solidFill>
                <a:latin typeface="Montserrat Medium"/>
                <a:ea typeface="Montserrat Medium"/>
                <a:cs typeface="Montserrat Medium"/>
                <a:sym typeface="Montserrat Medium"/>
              </a:rPr>
              <a:t>quy</a:t>
            </a:r>
            <a:r>
              <a:rPr lang="en-US" sz="2000" dirty="0">
                <a:solidFill>
                  <a:srgbClr val="000000"/>
                </a:solidFill>
                <a:latin typeface="Montserrat Medium"/>
                <a:ea typeface="Montserrat Medium"/>
                <a:cs typeface="Montserrat Medium"/>
                <a:sym typeface="Montserrat Medium"/>
              </a:rPr>
              <a:t> </a:t>
            </a:r>
            <a:r>
              <a:rPr lang="en-US" sz="2000" dirty="0" err="1">
                <a:solidFill>
                  <a:srgbClr val="000000"/>
                </a:solidFill>
                <a:latin typeface="Montserrat Medium"/>
                <a:ea typeface="Montserrat Medium"/>
                <a:cs typeface="Montserrat Medium"/>
                <a:sym typeface="Montserrat Medium"/>
              </a:rPr>
              <a:t>mô</a:t>
            </a:r>
            <a:r>
              <a:rPr lang="en-US" sz="2000" dirty="0">
                <a:solidFill>
                  <a:srgbClr val="000000"/>
                </a:solidFill>
                <a:latin typeface="Montserrat Medium"/>
                <a:ea typeface="Montserrat Medium"/>
                <a:cs typeface="Montserrat Medium"/>
                <a:sym typeface="Montserrat Medium"/>
              </a:rPr>
              <a:t> </a:t>
            </a:r>
            <a:r>
              <a:rPr lang="en-US" sz="2000" dirty="0" err="1">
                <a:solidFill>
                  <a:srgbClr val="000000"/>
                </a:solidFill>
                <a:latin typeface="Montserrat Medium"/>
                <a:ea typeface="Montserrat Medium"/>
                <a:cs typeface="Montserrat Medium"/>
                <a:sym typeface="Montserrat Medium"/>
              </a:rPr>
              <a:t>vừa</a:t>
            </a:r>
            <a:r>
              <a:rPr lang="en-US" sz="2000" dirty="0">
                <a:solidFill>
                  <a:srgbClr val="000000"/>
                </a:solidFill>
                <a:latin typeface="Montserrat Medium"/>
                <a:ea typeface="Montserrat Medium"/>
                <a:cs typeface="Montserrat Medium"/>
                <a:sym typeface="Montserrat Medium"/>
              </a:rPr>
              <a:t>, </a:t>
            </a:r>
            <a:r>
              <a:rPr lang="en-US" sz="2000" dirty="0" err="1">
                <a:solidFill>
                  <a:srgbClr val="000000"/>
                </a:solidFill>
                <a:latin typeface="Montserrat Medium"/>
                <a:ea typeface="Montserrat Medium"/>
                <a:cs typeface="Montserrat Medium"/>
                <a:sym typeface="Montserrat Medium"/>
              </a:rPr>
              <a:t>nổi</a:t>
            </a:r>
            <a:r>
              <a:rPr lang="en-US" sz="2000" dirty="0">
                <a:solidFill>
                  <a:srgbClr val="000000"/>
                </a:solidFill>
                <a:latin typeface="Montserrat Medium"/>
                <a:ea typeface="Montserrat Medium"/>
                <a:cs typeface="Montserrat Medium"/>
                <a:sym typeface="Montserrat Medium"/>
              </a:rPr>
              <a:t> </a:t>
            </a:r>
            <a:r>
              <a:rPr lang="en-US" sz="2000" dirty="0" err="1">
                <a:solidFill>
                  <a:srgbClr val="000000"/>
                </a:solidFill>
                <a:latin typeface="Montserrat Medium"/>
                <a:ea typeface="Montserrat Medium"/>
                <a:cs typeface="Montserrat Medium"/>
                <a:sym typeface="Montserrat Medium"/>
              </a:rPr>
              <a:t>bật</a:t>
            </a:r>
            <a:r>
              <a:rPr lang="en-US" sz="2000" dirty="0">
                <a:solidFill>
                  <a:srgbClr val="000000"/>
                </a:solidFill>
                <a:latin typeface="Montserrat Medium"/>
                <a:ea typeface="Montserrat Medium"/>
                <a:cs typeface="Montserrat Medium"/>
                <a:sym typeface="Montserrat Medium"/>
              </a:rPr>
              <a:t> </a:t>
            </a:r>
            <a:r>
              <a:rPr lang="en-US" sz="2000" dirty="0" err="1">
                <a:solidFill>
                  <a:srgbClr val="000000"/>
                </a:solidFill>
                <a:latin typeface="Montserrat Medium"/>
                <a:ea typeface="Montserrat Medium"/>
                <a:cs typeface="Montserrat Medium"/>
                <a:sym typeface="Montserrat Medium"/>
              </a:rPr>
              <a:t>trong</a:t>
            </a:r>
            <a:r>
              <a:rPr lang="en-US" sz="2000" dirty="0">
                <a:solidFill>
                  <a:srgbClr val="000000"/>
                </a:solidFill>
                <a:latin typeface="Montserrat Medium"/>
                <a:ea typeface="Montserrat Medium"/>
                <a:cs typeface="Montserrat Medium"/>
                <a:sym typeface="Montserrat Medium"/>
              </a:rPr>
              <a:t> an </a:t>
            </a:r>
            <a:r>
              <a:rPr lang="en-US" sz="2000" dirty="0" err="1">
                <a:solidFill>
                  <a:srgbClr val="000000"/>
                </a:solidFill>
                <a:latin typeface="Montserrat Medium"/>
                <a:ea typeface="Montserrat Medium"/>
                <a:cs typeface="Montserrat Medium"/>
                <a:sym typeface="Montserrat Medium"/>
              </a:rPr>
              <a:t>ninh</a:t>
            </a:r>
            <a:r>
              <a:rPr lang="en-US" sz="2000" dirty="0">
                <a:solidFill>
                  <a:srgbClr val="000000"/>
                </a:solidFill>
                <a:latin typeface="Montserrat Medium"/>
                <a:ea typeface="Montserrat Medium"/>
                <a:cs typeface="Montserrat Medium"/>
                <a:sym typeface="Montserrat Medium"/>
              </a:rPr>
              <a:t> </a:t>
            </a:r>
            <a:r>
              <a:rPr lang="en-US" sz="2000" dirty="0" err="1">
                <a:solidFill>
                  <a:srgbClr val="000000"/>
                </a:solidFill>
                <a:latin typeface="Montserrat Medium"/>
                <a:ea typeface="Montserrat Medium"/>
                <a:cs typeface="Montserrat Medium"/>
                <a:sym typeface="Montserrat Medium"/>
              </a:rPr>
              <a:t>mạng</a:t>
            </a:r>
            <a:r>
              <a:rPr lang="en-US" sz="2000" dirty="0">
                <a:solidFill>
                  <a:srgbClr val="000000"/>
                </a:solidFill>
                <a:latin typeface="Montserrat Medium"/>
                <a:ea typeface="Montserrat Medium"/>
                <a:cs typeface="Montserrat Medium"/>
                <a:sym typeface="Montserrat Medium"/>
              </a:rPr>
              <a:t> </a:t>
            </a:r>
            <a:r>
              <a:rPr lang="en-US" sz="2000" dirty="0" err="1">
                <a:solidFill>
                  <a:srgbClr val="000000"/>
                </a:solidFill>
                <a:latin typeface="Montserrat Medium"/>
                <a:ea typeface="Montserrat Medium"/>
                <a:cs typeface="Montserrat Medium"/>
                <a:sym typeface="Montserrat Medium"/>
              </a:rPr>
              <a:t>và</a:t>
            </a:r>
            <a:r>
              <a:rPr lang="en-US" sz="2000" dirty="0">
                <a:solidFill>
                  <a:srgbClr val="000000"/>
                </a:solidFill>
                <a:latin typeface="Montserrat Medium"/>
                <a:ea typeface="Montserrat Medium"/>
                <a:cs typeface="Montserrat Medium"/>
                <a:sym typeface="Montserrat Medium"/>
              </a:rPr>
              <a:t> </a:t>
            </a:r>
            <a:r>
              <a:rPr lang="en-US" sz="2000" dirty="0" err="1">
                <a:solidFill>
                  <a:srgbClr val="000000"/>
                </a:solidFill>
                <a:latin typeface="Montserrat Medium"/>
                <a:ea typeface="Montserrat Medium"/>
                <a:cs typeface="Montserrat Medium"/>
                <a:sym typeface="Montserrat Medium"/>
              </a:rPr>
              <a:t>hạ</a:t>
            </a:r>
            <a:r>
              <a:rPr lang="en-US" sz="2000" dirty="0">
                <a:solidFill>
                  <a:srgbClr val="000000"/>
                </a:solidFill>
                <a:latin typeface="Montserrat Medium"/>
                <a:ea typeface="Montserrat Medium"/>
                <a:cs typeface="Montserrat Medium"/>
                <a:sym typeface="Montserrat Medium"/>
              </a:rPr>
              <a:t> </a:t>
            </a:r>
            <a:r>
              <a:rPr lang="en-US" sz="2000" dirty="0" err="1">
                <a:solidFill>
                  <a:srgbClr val="000000"/>
                </a:solidFill>
                <a:latin typeface="Montserrat Medium"/>
                <a:ea typeface="Montserrat Medium"/>
                <a:cs typeface="Montserrat Medium"/>
                <a:sym typeface="Montserrat Medium"/>
              </a:rPr>
              <a:t>tầng</a:t>
            </a:r>
            <a:r>
              <a:rPr lang="en-US" sz="2000" dirty="0">
                <a:solidFill>
                  <a:srgbClr val="000000"/>
                </a:solidFill>
                <a:latin typeface="Montserrat Medium"/>
                <a:ea typeface="Montserrat Medium"/>
                <a:cs typeface="Montserrat Medium"/>
                <a:sym typeface="Montserrat Medium"/>
              </a:rPr>
              <a:t>.</a:t>
            </a:r>
          </a:p>
        </p:txBody>
      </p:sp>
      <p:grpSp>
        <p:nvGrpSpPr>
          <p:cNvPr id="29" name="Group 29"/>
          <p:cNvGrpSpPr/>
          <p:nvPr/>
        </p:nvGrpSpPr>
        <p:grpSpPr>
          <a:xfrm>
            <a:off x="6101024" y="7945920"/>
            <a:ext cx="9076626" cy="1201271"/>
            <a:chOff x="0" y="0"/>
            <a:chExt cx="2390552" cy="316384"/>
          </a:xfrm>
        </p:grpSpPr>
        <p:sp>
          <p:nvSpPr>
            <p:cNvPr id="30" name="Freeform 30"/>
            <p:cNvSpPr/>
            <p:nvPr/>
          </p:nvSpPr>
          <p:spPr>
            <a:xfrm>
              <a:off x="0" y="0"/>
              <a:ext cx="2390552" cy="316384"/>
            </a:xfrm>
            <a:custGeom>
              <a:avLst/>
              <a:gdLst/>
              <a:ahLst/>
              <a:cxnLst/>
              <a:rect l="l" t="t" r="r" b="b"/>
              <a:pathLst>
                <a:path w="2390552" h="316384">
                  <a:moveTo>
                    <a:pt x="43501" y="0"/>
                  </a:moveTo>
                  <a:lnTo>
                    <a:pt x="2347051" y="0"/>
                  </a:lnTo>
                  <a:cubicBezTo>
                    <a:pt x="2358588" y="0"/>
                    <a:pt x="2369653" y="4583"/>
                    <a:pt x="2377811" y="12741"/>
                  </a:cubicBezTo>
                  <a:cubicBezTo>
                    <a:pt x="2385969" y="20899"/>
                    <a:pt x="2390552" y="31963"/>
                    <a:pt x="2390552" y="43501"/>
                  </a:cubicBezTo>
                  <a:lnTo>
                    <a:pt x="2390552" y="272884"/>
                  </a:lnTo>
                  <a:cubicBezTo>
                    <a:pt x="2390552" y="296908"/>
                    <a:pt x="2371076" y="316384"/>
                    <a:pt x="2347051" y="316384"/>
                  </a:cubicBezTo>
                  <a:lnTo>
                    <a:pt x="43501" y="316384"/>
                  </a:lnTo>
                  <a:cubicBezTo>
                    <a:pt x="19476" y="316384"/>
                    <a:pt x="0" y="296908"/>
                    <a:pt x="0" y="272884"/>
                  </a:cubicBezTo>
                  <a:lnTo>
                    <a:pt x="0" y="43501"/>
                  </a:lnTo>
                  <a:cubicBezTo>
                    <a:pt x="0" y="19476"/>
                    <a:pt x="19476" y="0"/>
                    <a:pt x="43501" y="0"/>
                  </a:cubicBezTo>
                  <a:close/>
                </a:path>
              </a:pathLst>
            </a:custGeom>
            <a:solidFill>
              <a:srgbClr val="FF842C"/>
            </a:solidFill>
            <a:ln w="28575" cap="rnd">
              <a:solidFill>
                <a:srgbClr val="FF842C"/>
              </a:solidFill>
              <a:prstDash val="lgDash"/>
              <a:round/>
            </a:ln>
          </p:spPr>
        </p:sp>
        <p:sp>
          <p:nvSpPr>
            <p:cNvPr id="31" name="TextBox 31"/>
            <p:cNvSpPr txBox="1"/>
            <p:nvPr/>
          </p:nvSpPr>
          <p:spPr>
            <a:xfrm>
              <a:off x="0" y="-38100"/>
              <a:ext cx="2390552" cy="354484"/>
            </a:xfrm>
            <a:prstGeom prst="rect">
              <a:avLst/>
            </a:prstGeom>
          </p:spPr>
          <p:txBody>
            <a:bodyPr lIns="254000" tIns="254000" rIns="254000" bIns="254000" rtlCol="0" anchor="ctr"/>
            <a:lstStyle/>
            <a:p>
              <a:pPr algn="just">
                <a:lnSpc>
                  <a:spcPts val="3499"/>
                </a:lnSpc>
              </a:pPr>
              <a:r>
                <a:rPr lang="en-US" sz="2499" b="1" spc="-24">
                  <a:solidFill>
                    <a:srgbClr val="FFFFFF"/>
                  </a:solidFill>
                  <a:latin typeface="Montserrat Bold"/>
                  <a:ea typeface="Montserrat Bold"/>
                  <a:cs typeface="Montserrat Bold"/>
                  <a:sym typeface="Montserrat Bold"/>
                </a:rPr>
                <a:t>Tạo cơ hội áp dụng mô hình AI khai thác sâu dữ liệu</a:t>
              </a:r>
            </a:p>
          </p:txBody>
        </p:sp>
      </p:grpSp>
      <p:sp>
        <p:nvSpPr>
          <p:cNvPr id="32" name="TextBox 32"/>
          <p:cNvSpPr txBox="1"/>
          <p:nvPr/>
        </p:nvSpPr>
        <p:spPr>
          <a:xfrm>
            <a:off x="10079951" y="1929393"/>
            <a:ext cx="926267" cy="741559"/>
          </a:xfrm>
          <a:prstGeom prst="rect">
            <a:avLst/>
          </a:prstGeom>
        </p:spPr>
        <p:txBody>
          <a:bodyPr lIns="0" tIns="0" rIns="0" bIns="0" rtlCol="0" anchor="t">
            <a:spAutoFit/>
          </a:bodyPr>
          <a:lstStyle/>
          <a:p>
            <a:pPr algn="ctr">
              <a:lnSpc>
                <a:spcPts val="5764"/>
              </a:lnSpc>
            </a:pPr>
            <a:r>
              <a:rPr lang="en-US" sz="5240" b="1">
                <a:solidFill>
                  <a:srgbClr val="FFFFFF"/>
                </a:solidFill>
                <a:latin typeface="Muli Bold"/>
                <a:ea typeface="Muli Bold"/>
                <a:cs typeface="Muli Bold"/>
                <a:sym typeface="Muli Bold"/>
              </a:rPr>
              <a:t>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256738" y="6356569"/>
            <a:ext cx="9054541" cy="9054541"/>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842C"/>
            </a:solidFill>
          </p:spPr>
        </p:sp>
      </p:grpSp>
      <p:grpSp>
        <p:nvGrpSpPr>
          <p:cNvPr id="4" name="Group 4"/>
          <p:cNvGrpSpPr/>
          <p:nvPr/>
        </p:nvGrpSpPr>
        <p:grpSpPr>
          <a:xfrm>
            <a:off x="-2685326" y="6004782"/>
            <a:ext cx="3037518" cy="303751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0D9B"/>
            </a:solidFill>
          </p:spPr>
        </p:sp>
      </p:grpSp>
      <p:sp>
        <p:nvSpPr>
          <p:cNvPr id="6" name="AutoShape 6"/>
          <p:cNvSpPr/>
          <p:nvPr/>
        </p:nvSpPr>
        <p:spPr>
          <a:xfrm>
            <a:off x="-403453" y="774364"/>
            <a:ext cx="14749848" cy="0"/>
          </a:xfrm>
          <a:prstGeom prst="line">
            <a:avLst/>
          </a:prstGeom>
          <a:ln w="38100" cap="flat">
            <a:solidFill>
              <a:srgbClr val="190D9B"/>
            </a:solidFill>
            <a:prstDash val="solid"/>
            <a:headEnd type="none" w="sm" len="sm"/>
            <a:tailEnd type="none" w="sm" len="sm"/>
          </a:ln>
        </p:spPr>
      </p:sp>
      <p:sp>
        <p:nvSpPr>
          <p:cNvPr id="7" name="AutoShape 7"/>
          <p:cNvSpPr/>
          <p:nvPr/>
        </p:nvSpPr>
        <p:spPr>
          <a:xfrm flipV="1">
            <a:off x="807784" y="9545419"/>
            <a:ext cx="16672431" cy="0"/>
          </a:xfrm>
          <a:prstGeom prst="line">
            <a:avLst/>
          </a:prstGeom>
          <a:ln w="38100" cap="flat">
            <a:solidFill>
              <a:srgbClr val="190D9B"/>
            </a:solidFill>
            <a:prstDash val="solid"/>
            <a:headEnd type="none" w="sm" len="sm"/>
            <a:tailEnd type="none" w="sm" len="sm"/>
          </a:ln>
        </p:spPr>
      </p:sp>
      <p:grpSp>
        <p:nvGrpSpPr>
          <p:cNvPr id="8" name="Group 8"/>
          <p:cNvGrpSpPr/>
          <p:nvPr/>
        </p:nvGrpSpPr>
        <p:grpSpPr>
          <a:xfrm>
            <a:off x="807784" y="9678769"/>
            <a:ext cx="4928476" cy="530458"/>
            <a:chOff x="0" y="0"/>
            <a:chExt cx="1298035" cy="139709"/>
          </a:xfrm>
        </p:grpSpPr>
        <p:sp>
          <p:nvSpPr>
            <p:cNvPr id="9" name="Freeform 9"/>
            <p:cNvSpPr/>
            <p:nvPr/>
          </p:nvSpPr>
          <p:spPr>
            <a:xfrm>
              <a:off x="0" y="0"/>
              <a:ext cx="1298035" cy="139709"/>
            </a:xfrm>
            <a:custGeom>
              <a:avLst/>
              <a:gdLst/>
              <a:ahLst/>
              <a:cxnLst/>
              <a:rect l="l" t="t" r="r" b="b"/>
              <a:pathLst>
                <a:path w="1298035" h="139709">
                  <a:moveTo>
                    <a:pt x="69855" y="0"/>
                  </a:moveTo>
                  <a:lnTo>
                    <a:pt x="1228180" y="0"/>
                  </a:lnTo>
                  <a:cubicBezTo>
                    <a:pt x="1246707" y="0"/>
                    <a:pt x="1264474" y="7360"/>
                    <a:pt x="1277575" y="20460"/>
                  </a:cubicBezTo>
                  <a:cubicBezTo>
                    <a:pt x="1290675" y="33560"/>
                    <a:pt x="1298035" y="51328"/>
                    <a:pt x="1298035" y="69855"/>
                  </a:cubicBezTo>
                  <a:lnTo>
                    <a:pt x="1298035" y="69855"/>
                  </a:lnTo>
                  <a:cubicBezTo>
                    <a:pt x="1298035" y="88381"/>
                    <a:pt x="1290675" y="106149"/>
                    <a:pt x="1277575" y="119249"/>
                  </a:cubicBezTo>
                  <a:cubicBezTo>
                    <a:pt x="1264474" y="132350"/>
                    <a:pt x="1246707" y="139709"/>
                    <a:pt x="1228180"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alpha val="29804"/>
              </a:srgbClr>
            </a:solidFill>
          </p:spPr>
        </p:sp>
        <p:sp>
          <p:nvSpPr>
            <p:cNvPr id="10" name="TextBox 10"/>
            <p:cNvSpPr txBox="1"/>
            <p:nvPr/>
          </p:nvSpPr>
          <p:spPr>
            <a:xfrm>
              <a:off x="0" y="-38100"/>
              <a:ext cx="1298035" cy="177809"/>
            </a:xfrm>
            <a:prstGeom prst="rect">
              <a:avLst/>
            </a:prstGeom>
          </p:spPr>
          <p:txBody>
            <a:bodyPr lIns="50800" tIns="50800" rIns="50800" bIns="50800" rtlCol="0" anchor="ctr"/>
            <a:lstStyle/>
            <a:p>
              <a:pPr algn="ctr">
                <a:lnSpc>
                  <a:spcPts val="2800"/>
                </a:lnSpc>
              </a:pPr>
              <a:r>
                <a:rPr lang="en-US" sz="2000" b="1" spc="-20">
                  <a:solidFill>
                    <a:srgbClr val="FFFFFF">
                      <a:alpha val="29804"/>
                    </a:srgbClr>
                  </a:solidFill>
                  <a:latin typeface="Montserrat Bold"/>
                  <a:ea typeface="Montserrat Bold"/>
                  <a:cs typeface="Montserrat Bold"/>
                  <a:sym typeface="Montserrat Bold"/>
                </a:rPr>
                <a:t>BUSINESS UNDERSTANDING</a:t>
              </a:r>
            </a:p>
          </p:txBody>
        </p:sp>
      </p:grpSp>
      <p:grpSp>
        <p:nvGrpSpPr>
          <p:cNvPr id="11" name="Group 11"/>
          <p:cNvGrpSpPr/>
          <p:nvPr/>
        </p:nvGrpSpPr>
        <p:grpSpPr>
          <a:xfrm>
            <a:off x="12552008" y="9678769"/>
            <a:ext cx="4928207" cy="530458"/>
            <a:chOff x="0" y="0"/>
            <a:chExt cx="1297964" cy="139709"/>
          </a:xfrm>
        </p:grpSpPr>
        <p:sp>
          <p:nvSpPr>
            <p:cNvPr id="12" name="Freeform 12"/>
            <p:cNvSpPr/>
            <p:nvPr/>
          </p:nvSpPr>
          <p:spPr>
            <a:xfrm>
              <a:off x="0" y="0"/>
              <a:ext cx="1297964" cy="139709"/>
            </a:xfrm>
            <a:custGeom>
              <a:avLst/>
              <a:gdLst/>
              <a:ahLst/>
              <a:cxnLst/>
              <a:rect l="l" t="t" r="r" b="b"/>
              <a:pathLst>
                <a:path w="1297964" h="139709">
                  <a:moveTo>
                    <a:pt x="69855" y="0"/>
                  </a:moveTo>
                  <a:lnTo>
                    <a:pt x="1228110" y="0"/>
                  </a:lnTo>
                  <a:cubicBezTo>
                    <a:pt x="1246636" y="0"/>
                    <a:pt x="1264404" y="7360"/>
                    <a:pt x="1277504" y="20460"/>
                  </a:cubicBezTo>
                  <a:cubicBezTo>
                    <a:pt x="1290604" y="33560"/>
                    <a:pt x="1297964" y="51328"/>
                    <a:pt x="1297964" y="69855"/>
                  </a:cubicBezTo>
                  <a:lnTo>
                    <a:pt x="1297964" y="69855"/>
                  </a:lnTo>
                  <a:cubicBezTo>
                    <a:pt x="1297964" y="88381"/>
                    <a:pt x="1290604" y="106149"/>
                    <a:pt x="1277504" y="119249"/>
                  </a:cubicBezTo>
                  <a:cubicBezTo>
                    <a:pt x="1264404" y="132350"/>
                    <a:pt x="1246636" y="139709"/>
                    <a:pt x="1228110"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alpha val="29804"/>
              </a:srgbClr>
            </a:solidFill>
          </p:spPr>
        </p:sp>
        <p:sp>
          <p:nvSpPr>
            <p:cNvPr id="13" name="TextBox 13"/>
            <p:cNvSpPr txBox="1"/>
            <p:nvPr/>
          </p:nvSpPr>
          <p:spPr>
            <a:xfrm>
              <a:off x="0" y="-38100"/>
              <a:ext cx="1297964" cy="177809"/>
            </a:xfrm>
            <a:prstGeom prst="rect">
              <a:avLst/>
            </a:prstGeom>
          </p:spPr>
          <p:txBody>
            <a:bodyPr lIns="50800" tIns="50800" rIns="50800" bIns="50800" rtlCol="0" anchor="ctr"/>
            <a:lstStyle/>
            <a:p>
              <a:pPr algn="ctr">
                <a:lnSpc>
                  <a:spcPts val="2800"/>
                </a:lnSpc>
              </a:pPr>
              <a:r>
                <a:rPr lang="en-US" sz="2000" b="1" spc="-20">
                  <a:solidFill>
                    <a:srgbClr val="FFFFFF">
                      <a:alpha val="29804"/>
                    </a:srgbClr>
                  </a:solidFill>
                  <a:latin typeface="Montserrat Bold"/>
                  <a:ea typeface="Montserrat Bold"/>
                  <a:cs typeface="Montserrat Bold"/>
                  <a:sym typeface="Montserrat Bold"/>
                </a:rPr>
                <a:t>MODELING AND EVALUATION</a:t>
              </a:r>
            </a:p>
          </p:txBody>
        </p:sp>
      </p:grpSp>
      <p:grpSp>
        <p:nvGrpSpPr>
          <p:cNvPr id="14" name="Group 14"/>
          <p:cNvGrpSpPr/>
          <p:nvPr/>
        </p:nvGrpSpPr>
        <p:grpSpPr>
          <a:xfrm>
            <a:off x="6644145" y="9678769"/>
            <a:ext cx="4999978" cy="530458"/>
            <a:chOff x="0" y="0"/>
            <a:chExt cx="1316867" cy="139709"/>
          </a:xfrm>
        </p:grpSpPr>
        <p:sp>
          <p:nvSpPr>
            <p:cNvPr id="15" name="Freeform 15"/>
            <p:cNvSpPr/>
            <p:nvPr/>
          </p:nvSpPr>
          <p:spPr>
            <a:xfrm>
              <a:off x="0" y="0"/>
              <a:ext cx="1316867" cy="139709"/>
            </a:xfrm>
            <a:custGeom>
              <a:avLst/>
              <a:gdLst/>
              <a:ahLst/>
              <a:cxnLst/>
              <a:rect l="l" t="t" r="r" b="b"/>
              <a:pathLst>
                <a:path w="1316867" h="139709">
                  <a:moveTo>
                    <a:pt x="69855" y="0"/>
                  </a:moveTo>
                  <a:lnTo>
                    <a:pt x="1247012" y="0"/>
                  </a:lnTo>
                  <a:cubicBezTo>
                    <a:pt x="1265539" y="0"/>
                    <a:pt x="1283306" y="7360"/>
                    <a:pt x="1296407" y="20460"/>
                  </a:cubicBezTo>
                  <a:cubicBezTo>
                    <a:pt x="1309507" y="33560"/>
                    <a:pt x="1316867" y="51328"/>
                    <a:pt x="1316867" y="69855"/>
                  </a:cubicBezTo>
                  <a:lnTo>
                    <a:pt x="1316867" y="69855"/>
                  </a:lnTo>
                  <a:cubicBezTo>
                    <a:pt x="1316867" y="88381"/>
                    <a:pt x="1309507" y="106149"/>
                    <a:pt x="1296407" y="119249"/>
                  </a:cubicBezTo>
                  <a:cubicBezTo>
                    <a:pt x="1283306" y="132350"/>
                    <a:pt x="1265539" y="139709"/>
                    <a:pt x="1247012"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solidFill>
          </p:spPr>
        </p:sp>
        <p:sp>
          <p:nvSpPr>
            <p:cNvPr id="16" name="TextBox 16"/>
            <p:cNvSpPr txBox="1"/>
            <p:nvPr/>
          </p:nvSpPr>
          <p:spPr>
            <a:xfrm>
              <a:off x="0" y="-38100"/>
              <a:ext cx="1316867" cy="177809"/>
            </a:xfrm>
            <a:prstGeom prst="rect">
              <a:avLst/>
            </a:prstGeom>
          </p:spPr>
          <p:txBody>
            <a:bodyPr lIns="50800" tIns="50800" rIns="50800" bIns="50800" rtlCol="0" anchor="ctr"/>
            <a:lstStyle/>
            <a:p>
              <a:pPr algn="ctr">
                <a:lnSpc>
                  <a:spcPts val="2800"/>
                </a:lnSpc>
              </a:pPr>
              <a:r>
                <a:rPr lang="en-US" sz="2000" b="1" spc="-20">
                  <a:solidFill>
                    <a:srgbClr val="FFFFFF"/>
                  </a:solidFill>
                  <a:latin typeface="Montserrat Bold"/>
                  <a:ea typeface="Montserrat Bold"/>
                  <a:cs typeface="Montserrat Bold"/>
                  <a:sym typeface="Montserrat Bold"/>
                </a:rPr>
                <a:t>DATA PREPARATION</a:t>
              </a:r>
            </a:p>
          </p:txBody>
        </p:sp>
      </p:grpSp>
      <p:grpSp>
        <p:nvGrpSpPr>
          <p:cNvPr id="17" name="Group 17"/>
          <p:cNvGrpSpPr/>
          <p:nvPr/>
        </p:nvGrpSpPr>
        <p:grpSpPr>
          <a:xfrm>
            <a:off x="918242" y="2210035"/>
            <a:ext cx="3110306" cy="1543050"/>
            <a:chOff x="0" y="0"/>
            <a:chExt cx="819175" cy="406400"/>
          </a:xfrm>
        </p:grpSpPr>
        <p:sp>
          <p:nvSpPr>
            <p:cNvPr id="18" name="Freeform 18"/>
            <p:cNvSpPr/>
            <p:nvPr/>
          </p:nvSpPr>
          <p:spPr>
            <a:xfrm>
              <a:off x="0" y="0"/>
              <a:ext cx="819175" cy="406400"/>
            </a:xfrm>
            <a:custGeom>
              <a:avLst/>
              <a:gdLst/>
              <a:ahLst/>
              <a:cxnLst/>
              <a:rect l="l" t="t" r="r" b="b"/>
              <a:pathLst>
                <a:path w="819175" h="406400">
                  <a:moveTo>
                    <a:pt x="615975" y="0"/>
                  </a:moveTo>
                  <a:lnTo>
                    <a:pt x="0" y="0"/>
                  </a:lnTo>
                  <a:lnTo>
                    <a:pt x="0" y="406400"/>
                  </a:lnTo>
                  <a:lnTo>
                    <a:pt x="615975" y="406400"/>
                  </a:lnTo>
                  <a:lnTo>
                    <a:pt x="819175" y="203200"/>
                  </a:lnTo>
                  <a:lnTo>
                    <a:pt x="615975" y="0"/>
                  </a:lnTo>
                  <a:close/>
                </a:path>
              </a:pathLst>
            </a:custGeom>
            <a:solidFill>
              <a:srgbClr val="6B89CE"/>
            </a:solidFill>
            <a:ln w="28575" cap="sq">
              <a:solidFill>
                <a:srgbClr val="000000"/>
              </a:solidFill>
              <a:prstDash val="lgDash"/>
              <a:miter/>
            </a:ln>
          </p:spPr>
        </p:sp>
        <p:sp>
          <p:nvSpPr>
            <p:cNvPr id="19" name="TextBox 19"/>
            <p:cNvSpPr txBox="1"/>
            <p:nvPr/>
          </p:nvSpPr>
          <p:spPr>
            <a:xfrm>
              <a:off x="0" y="-38100"/>
              <a:ext cx="704875" cy="444500"/>
            </a:xfrm>
            <a:prstGeom prst="rect">
              <a:avLst/>
            </a:prstGeom>
          </p:spPr>
          <p:txBody>
            <a:bodyPr lIns="50800" tIns="50800" rIns="50800" bIns="50800" rtlCol="0" anchor="ctr"/>
            <a:lstStyle/>
            <a:p>
              <a:pPr algn="ctr">
                <a:lnSpc>
                  <a:spcPts val="3499"/>
                </a:lnSpc>
              </a:pPr>
              <a:r>
                <a:rPr lang="en-US" sz="2499" b="1" spc="-24" dirty="0">
                  <a:solidFill>
                    <a:srgbClr val="FFFFFF"/>
                  </a:solidFill>
                  <a:latin typeface="Montserrat Heavy"/>
                  <a:ea typeface="Montserrat Heavy"/>
                  <a:cs typeface="Montserrat Heavy"/>
                  <a:sym typeface="Montserrat Heavy"/>
                </a:rPr>
                <a:t>1.</a:t>
              </a:r>
              <a:r>
                <a:rPr lang="en-US" sz="2499" b="1" spc="-24" dirty="0">
                  <a:solidFill>
                    <a:srgbClr val="FFFFFF"/>
                  </a:solidFill>
                  <a:latin typeface="Montserrat Medium"/>
                  <a:ea typeface="Montserrat Medium"/>
                  <a:cs typeface="Montserrat Medium"/>
                  <a:sym typeface="Montserrat Medium"/>
                </a:rPr>
                <a:t> </a:t>
              </a:r>
            </a:p>
            <a:p>
              <a:pPr algn="ctr">
                <a:lnSpc>
                  <a:spcPts val="2800"/>
                </a:lnSpc>
              </a:pPr>
              <a:r>
                <a:rPr lang="en-US" sz="2000" spc="-20" dirty="0">
                  <a:solidFill>
                    <a:srgbClr val="FFFFFF"/>
                  </a:solidFill>
                  <a:latin typeface="Montserrat Medium"/>
                  <a:ea typeface="Montserrat Medium"/>
                  <a:cs typeface="Montserrat Medium"/>
                  <a:sym typeface="Montserrat Medium"/>
                </a:rPr>
                <a:t>Thu </a:t>
              </a:r>
              <a:r>
                <a:rPr lang="en-US" sz="2000" spc="-20" dirty="0" err="1">
                  <a:solidFill>
                    <a:srgbClr val="FFFFFF"/>
                  </a:solidFill>
                  <a:latin typeface="Montserrat Medium"/>
                  <a:ea typeface="Montserrat Medium"/>
                  <a:cs typeface="Montserrat Medium"/>
                  <a:sym typeface="Montserrat Medium"/>
                </a:rPr>
                <a:t>thập</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và</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chuẩn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hóa</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dữ</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liệu</a:t>
              </a:r>
              <a:r>
                <a:rPr lang="en-US" sz="2000" spc="-20" dirty="0">
                  <a:solidFill>
                    <a:srgbClr val="FFFFFF"/>
                  </a:solidFill>
                  <a:latin typeface="Montserrat Medium"/>
                  <a:ea typeface="Montserrat Medium"/>
                  <a:cs typeface="Montserrat Medium"/>
                  <a:sym typeface="Montserrat Medium"/>
                </a:rPr>
                <a:t>.</a:t>
              </a:r>
            </a:p>
          </p:txBody>
        </p:sp>
      </p:grpSp>
      <p:grpSp>
        <p:nvGrpSpPr>
          <p:cNvPr id="20" name="Group 20"/>
          <p:cNvGrpSpPr/>
          <p:nvPr/>
        </p:nvGrpSpPr>
        <p:grpSpPr>
          <a:xfrm>
            <a:off x="3736704" y="2210035"/>
            <a:ext cx="4146186" cy="1543050"/>
            <a:chOff x="0" y="0"/>
            <a:chExt cx="1092000" cy="406400"/>
          </a:xfrm>
        </p:grpSpPr>
        <p:sp>
          <p:nvSpPr>
            <p:cNvPr id="21" name="Freeform 21"/>
            <p:cNvSpPr/>
            <p:nvPr/>
          </p:nvSpPr>
          <p:spPr>
            <a:xfrm>
              <a:off x="0" y="0"/>
              <a:ext cx="1092000" cy="406400"/>
            </a:xfrm>
            <a:custGeom>
              <a:avLst/>
              <a:gdLst/>
              <a:ahLst/>
              <a:cxnLst/>
              <a:rect l="l" t="t" r="r" b="b"/>
              <a:pathLst>
                <a:path w="1092000" h="406400">
                  <a:moveTo>
                    <a:pt x="0" y="0"/>
                  </a:moveTo>
                  <a:lnTo>
                    <a:pt x="888800" y="0"/>
                  </a:lnTo>
                  <a:lnTo>
                    <a:pt x="1092000" y="203200"/>
                  </a:lnTo>
                  <a:lnTo>
                    <a:pt x="888800" y="406400"/>
                  </a:lnTo>
                  <a:lnTo>
                    <a:pt x="0" y="406400"/>
                  </a:lnTo>
                  <a:lnTo>
                    <a:pt x="203200" y="203200"/>
                  </a:lnTo>
                  <a:lnTo>
                    <a:pt x="0" y="0"/>
                  </a:lnTo>
                  <a:close/>
                </a:path>
              </a:pathLst>
            </a:custGeom>
            <a:solidFill>
              <a:srgbClr val="6B89CE"/>
            </a:solidFill>
            <a:ln w="28575" cap="sq">
              <a:solidFill>
                <a:srgbClr val="000000"/>
              </a:solidFill>
              <a:prstDash val="lgDash"/>
              <a:miter/>
            </a:ln>
          </p:spPr>
        </p:sp>
        <p:sp>
          <p:nvSpPr>
            <p:cNvPr id="22" name="TextBox 22"/>
            <p:cNvSpPr txBox="1"/>
            <p:nvPr/>
          </p:nvSpPr>
          <p:spPr>
            <a:xfrm>
              <a:off x="177800" y="-38100"/>
              <a:ext cx="838000" cy="444500"/>
            </a:xfrm>
            <a:prstGeom prst="rect">
              <a:avLst/>
            </a:prstGeom>
          </p:spPr>
          <p:txBody>
            <a:bodyPr lIns="50800" tIns="50800" rIns="50800" bIns="50800" rtlCol="0" anchor="ctr"/>
            <a:lstStyle/>
            <a:p>
              <a:pPr algn="ctr">
                <a:lnSpc>
                  <a:spcPts val="3499"/>
                </a:lnSpc>
              </a:pPr>
              <a:r>
                <a:rPr lang="en-US" sz="2499" b="1" spc="-24" dirty="0">
                  <a:solidFill>
                    <a:srgbClr val="FFFFFF"/>
                  </a:solidFill>
                  <a:latin typeface="Montserrat Heavy"/>
                  <a:ea typeface="Montserrat Heavy"/>
                  <a:cs typeface="Montserrat Heavy"/>
                  <a:sym typeface="Montserrat Heavy"/>
                </a:rPr>
                <a:t>2.</a:t>
              </a:r>
            </a:p>
            <a:p>
              <a:pPr algn="ctr">
                <a:lnSpc>
                  <a:spcPts val="2800"/>
                </a:lnSpc>
              </a:pPr>
              <a:r>
                <a:rPr lang="en-US" sz="2000" spc="-20" dirty="0" err="1">
                  <a:solidFill>
                    <a:srgbClr val="FFFFFF"/>
                  </a:solidFill>
                  <a:latin typeface="Montserrat Medium"/>
                  <a:ea typeface="Montserrat Medium"/>
                  <a:cs typeface="Montserrat Medium"/>
                  <a:sym typeface="Montserrat Medium"/>
                </a:rPr>
                <a:t>Trích</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xuất</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đặc</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trưng</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từ</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dữ</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liệu</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số</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và</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văn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bản</a:t>
              </a:r>
              <a:r>
                <a:rPr lang="en-US" sz="2000" spc="-20" dirty="0">
                  <a:solidFill>
                    <a:srgbClr val="FFFFFF"/>
                  </a:solidFill>
                  <a:latin typeface="Montserrat Medium"/>
                  <a:ea typeface="Montserrat Medium"/>
                  <a:cs typeface="Montserrat Medium"/>
                  <a:sym typeface="Montserrat Medium"/>
                </a:rPr>
                <a:t>.</a:t>
              </a:r>
            </a:p>
          </p:txBody>
        </p:sp>
      </p:grpSp>
      <p:grpSp>
        <p:nvGrpSpPr>
          <p:cNvPr id="23" name="Group 23"/>
          <p:cNvGrpSpPr/>
          <p:nvPr/>
        </p:nvGrpSpPr>
        <p:grpSpPr>
          <a:xfrm>
            <a:off x="7591046" y="2127598"/>
            <a:ext cx="3280979" cy="1679924"/>
            <a:chOff x="0" y="0"/>
            <a:chExt cx="793720" cy="406400"/>
          </a:xfrm>
        </p:grpSpPr>
        <p:sp>
          <p:nvSpPr>
            <p:cNvPr id="24" name="Freeform 24"/>
            <p:cNvSpPr/>
            <p:nvPr/>
          </p:nvSpPr>
          <p:spPr>
            <a:xfrm>
              <a:off x="0" y="0"/>
              <a:ext cx="793720" cy="406400"/>
            </a:xfrm>
            <a:custGeom>
              <a:avLst/>
              <a:gdLst/>
              <a:ahLst/>
              <a:cxnLst/>
              <a:rect l="l" t="t" r="r" b="b"/>
              <a:pathLst>
                <a:path w="793720" h="406400">
                  <a:moveTo>
                    <a:pt x="0" y="0"/>
                  </a:moveTo>
                  <a:lnTo>
                    <a:pt x="590520" y="0"/>
                  </a:lnTo>
                  <a:lnTo>
                    <a:pt x="793720" y="203200"/>
                  </a:lnTo>
                  <a:lnTo>
                    <a:pt x="590520" y="406400"/>
                  </a:lnTo>
                  <a:lnTo>
                    <a:pt x="0" y="406400"/>
                  </a:lnTo>
                  <a:lnTo>
                    <a:pt x="203200" y="203200"/>
                  </a:lnTo>
                  <a:lnTo>
                    <a:pt x="0" y="0"/>
                  </a:lnTo>
                  <a:close/>
                </a:path>
              </a:pathLst>
            </a:custGeom>
            <a:solidFill>
              <a:srgbClr val="6B89CE"/>
            </a:solidFill>
            <a:ln w="28575" cap="sq">
              <a:solidFill>
                <a:srgbClr val="000000"/>
              </a:solidFill>
              <a:prstDash val="lgDash"/>
              <a:miter/>
            </a:ln>
          </p:spPr>
        </p:sp>
        <p:sp>
          <p:nvSpPr>
            <p:cNvPr id="25" name="TextBox 25"/>
            <p:cNvSpPr txBox="1"/>
            <p:nvPr/>
          </p:nvSpPr>
          <p:spPr>
            <a:xfrm>
              <a:off x="177800" y="-38100"/>
              <a:ext cx="539720" cy="444500"/>
            </a:xfrm>
            <a:prstGeom prst="rect">
              <a:avLst/>
            </a:prstGeom>
          </p:spPr>
          <p:txBody>
            <a:bodyPr lIns="50800" tIns="50800" rIns="50800" bIns="50800" rtlCol="0" anchor="ctr"/>
            <a:lstStyle/>
            <a:p>
              <a:pPr algn="ctr">
                <a:lnSpc>
                  <a:spcPts val="3499"/>
                </a:lnSpc>
              </a:pPr>
              <a:r>
                <a:rPr lang="en-US" sz="2499" b="1" spc="-24" dirty="0">
                  <a:solidFill>
                    <a:srgbClr val="FFFFFF"/>
                  </a:solidFill>
                  <a:latin typeface="Montserrat Heavy"/>
                  <a:ea typeface="Montserrat Heavy"/>
                  <a:cs typeface="Montserrat Heavy"/>
                  <a:sym typeface="Montserrat Heavy"/>
                </a:rPr>
                <a:t>3.</a:t>
              </a:r>
            </a:p>
            <a:p>
              <a:pPr algn="ctr">
                <a:lnSpc>
                  <a:spcPts val="2800"/>
                </a:lnSpc>
              </a:pPr>
              <a:r>
                <a:rPr lang="en-US" sz="2000" spc="-20" dirty="0" err="1">
                  <a:solidFill>
                    <a:srgbClr val="FFFFFF"/>
                  </a:solidFill>
                  <a:latin typeface="Montserrat Medium"/>
                  <a:ea typeface="Montserrat Medium"/>
                  <a:cs typeface="Montserrat Medium"/>
                  <a:sym typeface="Montserrat Medium"/>
                </a:rPr>
                <a:t>Huấn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luyện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mô</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hình</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học</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máy</a:t>
              </a:r>
              <a:r>
                <a:rPr lang="en-US" sz="2000" spc="-20" dirty="0">
                  <a:solidFill>
                    <a:srgbClr val="FFFFFF"/>
                  </a:solidFill>
                  <a:latin typeface="Montserrat Medium"/>
                  <a:ea typeface="Montserrat Medium"/>
                  <a:cs typeface="Montserrat Medium"/>
                  <a:sym typeface="Montserrat Medium"/>
                </a:rPr>
                <a:t>.</a:t>
              </a:r>
            </a:p>
          </p:txBody>
        </p:sp>
      </p:grpSp>
      <p:grpSp>
        <p:nvGrpSpPr>
          <p:cNvPr id="26" name="Group 26"/>
          <p:cNvGrpSpPr/>
          <p:nvPr/>
        </p:nvGrpSpPr>
        <p:grpSpPr>
          <a:xfrm>
            <a:off x="10580181" y="2153170"/>
            <a:ext cx="3503779" cy="1654352"/>
            <a:chOff x="0" y="0"/>
            <a:chExt cx="860721" cy="406400"/>
          </a:xfrm>
        </p:grpSpPr>
        <p:sp>
          <p:nvSpPr>
            <p:cNvPr id="27" name="Freeform 27"/>
            <p:cNvSpPr/>
            <p:nvPr/>
          </p:nvSpPr>
          <p:spPr>
            <a:xfrm>
              <a:off x="0" y="0"/>
              <a:ext cx="860721" cy="406400"/>
            </a:xfrm>
            <a:custGeom>
              <a:avLst/>
              <a:gdLst/>
              <a:ahLst/>
              <a:cxnLst/>
              <a:rect l="l" t="t" r="r" b="b"/>
              <a:pathLst>
                <a:path w="860721" h="406400">
                  <a:moveTo>
                    <a:pt x="0" y="0"/>
                  </a:moveTo>
                  <a:lnTo>
                    <a:pt x="657521" y="0"/>
                  </a:lnTo>
                  <a:lnTo>
                    <a:pt x="860721" y="203200"/>
                  </a:lnTo>
                  <a:lnTo>
                    <a:pt x="657521" y="406400"/>
                  </a:lnTo>
                  <a:lnTo>
                    <a:pt x="0" y="406400"/>
                  </a:lnTo>
                  <a:lnTo>
                    <a:pt x="203200" y="203200"/>
                  </a:lnTo>
                  <a:lnTo>
                    <a:pt x="0" y="0"/>
                  </a:lnTo>
                  <a:close/>
                </a:path>
              </a:pathLst>
            </a:custGeom>
            <a:solidFill>
              <a:srgbClr val="6B89CE"/>
            </a:solidFill>
            <a:ln w="28575" cap="sq">
              <a:solidFill>
                <a:srgbClr val="000000"/>
              </a:solidFill>
              <a:prstDash val="lgDash"/>
              <a:miter/>
            </a:ln>
          </p:spPr>
        </p:sp>
        <p:sp>
          <p:nvSpPr>
            <p:cNvPr id="28" name="TextBox 28"/>
            <p:cNvSpPr txBox="1"/>
            <p:nvPr/>
          </p:nvSpPr>
          <p:spPr>
            <a:xfrm>
              <a:off x="177800" y="-38100"/>
              <a:ext cx="606721" cy="444500"/>
            </a:xfrm>
            <a:prstGeom prst="rect">
              <a:avLst/>
            </a:prstGeom>
          </p:spPr>
          <p:txBody>
            <a:bodyPr lIns="50800" tIns="50800" rIns="50800" bIns="50800" rtlCol="0" anchor="ctr"/>
            <a:lstStyle/>
            <a:p>
              <a:pPr algn="ctr">
                <a:lnSpc>
                  <a:spcPts val="3499"/>
                </a:lnSpc>
              </a:pPr>
              <a:r>
                <a:rPr lang="en-US" sz="2499" b="1" spc="-24" dirty="0">
                  <a:solidFill>
                    <a:srgbClr val="FFFFFF"/>
                  </a:solidFill>
                  <a:latin typeface="Montserrat Heavy"/>
                  <a:ea typeface="Montserrat Heavy"/>
                  <a:cs typeface="Montserrat Heavy"/>
                  <a:sym typeface="Montserrat Heavy"/>
                </a:rPr>
                <a:t>4. </a:t>
              </a:r>
            </a:p>
            <a:p>
              <a:pPr algn="ctr">
                <a:lnSpc>
                  <a:spcPts val="2800"/>
                </a:lnSpc>
              </a:pPr>
              <a:r>
                <a:rPr lang="en-US" sz="2000" spc="-20" dirty="0" err="1">
                  <a:solidFill>
                    <a:srgbClr val="FFFFFF"/>
                  </a:solidFill>
                  <a:latin typeface="Montserrat Medium"/>
                  <a:ea typeface="Montserrat Medium"/>
                  <a:cs typeface="Montserrat Medium"/>
                  <a:sym typeface="Montserrat Medium"/>
                </a:rPr>
                <a:t>Tích</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hợp</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mô</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hình</a:t>
              </a:r>
              <a:r>
                <a:rPr lang="en-US" sz="2000" spc="-20" dirty="0">
                  <a:solidFill>
                    <a:srgbClr val="FFFFFF"/>
                  </a:solidFill>
                  <a:latin typeface="Montserrat Medium"/>
                  <a:ea typeface="Montserrat Medium"/>
                  <a:cs typeface="Montserrat Medium"/>
                  <a:sym typeface="Montserrat Medium"/>
                </a:rPr>
                <a:t> RAG </a:t>
              </a:r>
              <a:r>
                <a:rPr lang="en-US" sz="2000" spc="-20" dirty="0" err="1">
                  <a:solidFill>
                    <a:srgbClr val="FFFFFF"/>
                  </a:solidFill>
                  <a:latin typeface="Montserrat Medium"/>
                  <a:ea typeface="Montserrat Medium"/>
                  <a:cs typeface="Montserrat Medium"/>
                  <a:sym typeface="Montserrat Medium"/>
                </a:rPr>
                <a:t>và</a:t>
              </a:r>
              <a:r>
                <a:rPr lang="en-US" sz="2000" spc="-20" dirty="0">
                  <a:solidFill>
                    <a:srgbClr val="FFFFFF"/>
                  </a:solidFill>
                  <a:latin typeface="Montserrat Medium"/>
                  <a:ea typeface="Montserrat Medium"/>
                  <a:cs typeface="Montserrat Medium"/>
                  <a:sym typeface="Montserrat Medium"/>
                </a:rPr>
                <a:t> LLM.</a:t>
              </a:r>
            </a:p>
          </p:txBody>
        </p:sp>
      </p:grpSp>
      <p:grpSp>
        <p:nvGrpSpPr>
          <p:cNvPr id="29" name="Group 29"/>
          <p:cNvGrpSpPr/>
          <p:nvPr/>
        </p:nvGrpSpPr>
        <p:grpSpPr>
          <a:xfrm>
            <a:off x="13792116" y="2155597"/>
            <a:ext cx="3577642" cy="1665925"/>
            <a:chOff x="0" y="0"/>
            <a:chExt cx="872761" cy="406400"/>
          </a:xfrm>
        </p:grpSpPr>
        <p:sp>
          <p:nvSpPr>
            <p:cNvPr id="30" name="Freeform 30"/>
            <p:cNvSpPr/>
            <p:nvPr/>
          </p:nvSpPr>
          <p:spPr>
            <a:xfrm>
              <a:off x="0" y="0"/>
              <a:ext cx="872761" cy="406400"/>
            </a:xfrm>
            <a:custGeom>
              <a:avLst/>
              <a:gdLst/>
              <a:ahLst/>
              <a:cxnLst/>
              <a:rect l="l" t="t" r="r" b="b"/>
              <a:pathLst>
                <a:path w="872761" h="406400">
                  <a:moveTo>
                    <a:pt x="0" y="0"/>
                  </a:moveTo>
                  <a:lnTo>
                    <a:pt x="669561" y="0"/>
                  </a:lnTo>
                  <a:lnTo>
                    <a:pt x="872761" y="203200"/>
                  </a:lnTo>
                  <a:lnTo>
                    <a:pt x="669561" y="406400"/>
                  </a:lnTo>
                  <a:lnTo>
                    <a:pt x="0" y="406400"/>
                  </a:lnTo>
                  <a:lnTo>
                    <a:pt x="203200" y="203200"/>
                  </a:lnTo>
                  <a:lnTo>
                    <a:pt x="0" y="0"/>
                  </a:lnTo>
                  <a:close/>
                </a:path>
              </a:pathLst>
            </a:custGeom>
            <a:solidFill>
              <a:srgbClr val="6B89CE"/>
            </a:solidFill>
            <a:ln w="28575" cap="sq">
              <a:solidFill>
                <a:srgbClr val="000000"/>
              </a:solidFill>
              <a:prstDash val="lgDash"/>
              <a:miter/>
            </a:ln>
          </p:spPr>
        </p:sp>
        <p:sp>
          <p:nvSpPr>
            <p:cNvPr id="31" name="TextBox 31"/>
            <p:cNvSpPr txBox="1"/>
            <p:nvPr/>
          </p:nvSpPr>
          <p:spPr>
            <a:xfrm>
              <a:off x="177800" y="-38100"/>
              <a:ext cx="618761" cy="444500"/>
            </a:xfrm>
            <a:prstGeom prst="rect">
              <a:avLst/>
            </a:prstGeom>
          </p:spPr>
          <p:txBody>
            <a:bodyPr lIns="50800" tIns="50800" rIns="50800" bIns="50800" rtlCol="0" anchor="ctr"/>
            <a:lstStyle/>
            <a:p>
              <a:pPr algn="ctr">
                <a:lnSpc>
                  <a:spcPts val="3499"/>
                </a:lnSpc>
              </a:pPr>
              <a:r>
                <a:rPr lang="en-US" sz="2499" b="1" spc="-24" dirty="0">
                  <a:solidFill>
                    <a:srgbClr val="FFFFFF"/>
                  </a:solidFill>
                  <a:latin typeface="Montserrat Heavy"/>
                  <a:ea typeface="Montserrat Heavy"/>
                  <a:cs typeface="Montserrat Heavy"/>
                  <a:sym typeface="Montserrat Heavy"/>
                </a:rPr>
                <a:t>5</a:t>
              </a:r>
              <a:r>
                <a:rPr lang="en-US" sz="2499" b="1" spc="-24" dirty="0">
                  <a:solidFill>
                    <a:srgbClr val="FFFFFF"/>
                  </a:solidFill>
                  <a:latin typeface="Montserrat Medium"/>
                  <a:ea typeface="Montserrat Medium"/>
                  <a:cs typeface="Montserrat Medium"/>
                  <a:sym typeface="Montserrat Medium"/>
                </a:rPr>
                <a:t>. </a:t>
              </a:r>
            </a:p>
            <a:p>
              <a:pPr algn="ctr">
                <a:lnSpc>
                  <a:spcPts val="2800"/>
                </a:lnSpc>
              </a:pPr>
              <a:r>
                <a:rPr lang="en-US" sz="2000" spc="-20" dirty="0" err="1">
                  <a:solidFill>
                    <a:srgbClr val="FFFFFF"/>
                  </a:solidFill>
                  <a:latin typeface="Montserrat Medium"/>
                  <a:ea typeface="Montserrat Medium"/>
                  <a:cs typeface="Montserrat Medium"/>
                  <a:sym typeface="Montserrat Medium"/>
                </a:rPr>
                <a:t>Dự</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báo</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giá</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và</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đánh</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giá</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kết</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quả</a:t>
              </a:r>
              <a:r>
                <a:rPr lang="en-US" sz="2000" spc="-20" dirty="0">
                  <a:solidFill>
                    <a:srgbClr val="FFFFFF"/>
                  </a:solidFill>
                  <a:latin typeface="Montserrat Medium"/>
                  <a:ea typeface="Montserrat Medium"/>
                  <a:cs typeface="Montserrat Medium"/>
                  <a:sym typeface="Montserrat Medium"/>
                </a:rPr>
                <a:t>.</a:t>
              </a:r>
            </a:p>
          </p:txBody>
        </p:sp>
      </p:grpSp>
      <p:grpSp>
        <p:nvGrpSpPr>
          <p:cNvPr id="32" name="Group 32"/>
          <p:cNvGrpSpPr/>
          <p:nvPr/>
        </p:nvGrpSpPr>
        <p:grpSpPr>
          <a:xfrm>
            <a:off x="6404776" y="1028700"/>
            <a:ext cx="5478447" cy="765523"/>
            <a:chOff x="0" y="0"/>
            <a:chExt cx="1442883" cy="201619"/>
          </a:xfrm>
        </p:grpSpPr>
        <p:sp>
          <p:nvSpPr>
            <p:cNvPr id="33" name="Freeform 33"/>
            <p:cNvSpPr/>
            <p:nvPr/>
          </p:nvSpPr>
          <p:spPr>
            <a:xfrm>
              <a:off x="0" y="0"/>
              <a:ext cx="1442883" cy="201619"/>
            </a:xfrm>
            <a:custGeom>
              <a:avLst/>
              <a:gdLst/>
              <a:ahLst/>
              <a:cxnLst/>
              <a:rect l="l" t="t" r="r" b="b"/>
              <a:pathLst>
                <a:path w="1442883" h="201619">
                  <a:moveTo>
                    <a:pt x="72071" y="0"/>
                  </a:moveTo>
                  <a:lnTo>
                    <a:pt x="1370812" y="0"/>
                  </a:lnTo>
                  <a:cubicBezTo>
                    <a:pt x="1410616" y="0"/>
                    <a:pt x="1442883" y="32267"/>
                    <a:pt x="1442883" y="72071"/>
                  </a:cubicBezTo>
                  <a:lnTo>
                    <a:pt x="1442883" y="129548"/>
                  </a:lnTo>
                  <a:cubicBezTo>
                    <a:pt x="1442883" y="169352"/>
                    <a:pt x="1410616" y="201619"/>
                    <a:pt x="1370812" y="201619"/>
                  </a:cubicBezTo>
                  <a:lnTo>
                    <a:pt x="72071" y="201619"/>
                  </a:lnTo>
                  <a:cubicBezTo>
                    <a:pt x="32267" y="201619"/>
                    <a:pt x="0" y="169352"/>
                    <a:pt x="0" y="129548"/>
                  </a:cubicBezTo>
                  <a:lnTo>
                    <a:pt x="0" y="72071"/>
                  </a:lnTo>
                  <a:cubicBezTo>
                    <a:pt x="0" y="32267"/>
                    <a:pt x="32267" y="0"/>
                    <a:pt x="72071" y="0"/>
                  </a:cubicBezTo>
                  <a:close/>
                </a:path>
              </a:pathLst>
            </a:custGeom>
            <a:solidFill>
              <a:srgbClr val="190D9B"/>
            </a:solidFill>
          </p:spPr>
        </p:sp>
        <p:sp>
          <p:nvSpPr>
            <p:cNvPr id="34" name="TextBox 34"/>
            <p:cNvSpPr txBox="1"/>
            <p:nvPr/>
          </p:nvSpPr>
          <p:spPr>
            <a:xfrm>
              <a:off x="0" y="-38100"/>
              <a:ext cx="1442883" cy="239719"/>
            </a:xfrm>
            <a:prstGeom prst="rect">
              <a:avLst/>
            </a:prstGeom>
          </p:spPr>
          <p:txBody>
            <a:bodyPr lIns="50800" tIns="50800" rIns="50800" bIns="50800" rtlCol="0" anchor="ctr"/>
            <a:lstStyle/>
            <a:p>
              <a:pPr algn="ctr">
                <a:lnSpc>
                  <a:spcPts val="3499"/>
                </a:lnSpc>
              </a:pPr>
              <a:r>
                <a:rPr lang="en-US" sz="2499" b="1" spc="-24">
                  <a:solidFill>
                    <a:srgbClr val="FFFFFF"/>
                  </a:solidFill>
                  <a:latin typeface="Montserrat Bold"/>
                  <a:ea typeface="Montserrat Bold"/>
                  <a:cs typeface="Montserrat Bold"/>
                  <a:sym typeface="Montserrat Bold"/>
                </a:rPr>
                <a:t>Quy trình tổng quát</a:t>
              </a:r>
            </a:p>
          </p:txBody>
        </p:sp>
      </p:grpSp>
      <p:grpSp>
        <p:nvGrpSpPr>
          <p:cNvPr id="35" name="Group 35"/>
          <p:cNvGrpSpPr/>
          <p:nvPr/>
        </p:nvGrpSpPr>
        <p:grpSpPr>
          <a:xfrm>
            <a:off x="1413471" y="6356569"/>
            <a:ext cx="9982610" cy="2685732"/>
            <a:chOff x="0" y="0"/>
            <a:chExt cx="2629165" cy="707353"/>
          </a:xfrm>
        </p:grpSpPr>
        <p:sp>
          <p:nvSpPr>
            <p:cNvPr id="36" name="Freeform 36"/>
            <p:cNvSpPr/>
            <p:nvPr/>
          </p:nvSpPr>
          <p:spPr>
            <a:xfrm>
              <a:off x="0" y="0"/>
              <a:ext cx="2629165" cy="707353"/>
            </a:xfrm>
            <a:custGeom>
              <a:avLst/>
              <a:gdLst/>
              <a:ahLst/>
              <a:cxnLst/>
              <a:rect l="l" t="t" r="r" b="b"/>
              <a:pathLst>
                <a:path w="2629165" h="707353">
                  <a:moveTo>
                    <a:pt x="39553" y="0"/>
                  </a:moveTo>
                  <a:lnTo>
                    <a:pt x="2589612" y="0"/>
                  </a:lnTo>
                  <a:cubicBezTo>
                    <a:pt x="2600102" y="0"/>
                    <a:pt x="2610163" y="4167"/>
                    <a:pt x="2617580" y="11585"/>
                  </a:cubicBezTo>
                  <a:cubicBezTo>
                    <a:pt x="2624998" y="19002"/>
                    <a:pt x="2629165" y="29063"/>
                    <a:pt x="2629165" y="39553"/>
                  </a:cubicBezTo>
                  <a:lnTo>
                    <a:pt x="2629165" y="667801"/>
                  </a:lnTo>
                  <a:cubicBezTo>
                    <a:pt x="2629165" y="689645"/>
                    <a:pt x="2611456" y="707353"/>
                    <a:pt x="2589612" y="707353"/>
                  </a:cubicBezTo>
                  <a:lnTo>
                    <a:pt x="39553" y="707353"/>
                  </a:lnTo>
                  <a:cubicBezTo>
                    <a:pt x="17708" y="707353"/>
                    <a:pt x="0" y="689645"/>
                    <a:pt x="0" y="667801"/>
                  </a:cubicBezTo>
                  <a:lnTo>
                    <a:pt x="0" y="39553"/>
                  </a:lnTo>
                  <a:cubicBezTo>
                    <a:pt x="0" y="17708"/>
                    <a:pt x="17708" y="0"/>
                    <a:pt x="39553" y="0"/>
                  </a:cubicBezTo>
                  <a:close/>
                </a:path>
              </a:pathLst>
            </a:custGeom>
            <a:solidFill>
              <a:srgbClr val="000000">
                <a:alpha val="0"/>
              </a:srgbClr>
            </a:solidFill>
            <a:ln w="28575" cap="rnd">
              <a:solidFill>
                <a:srgbClr val="000000"/>
              </a:solidFill>
              <a:prstDash val="lgDash"/>
              <a:round/>
            </a:ln>
          </p:spPr>
        </p:sp>
        <p:sp>
          <p:nvSpPr>
            <p:cNvPr id="37" name="TextBox 37"/>
            <p:cNvSpPr txBox="1"/>
            <p:nvPr/>
          </p:nvSpPr>
          <p:spPr>
            <a:xfrm>
              <a:off x="0" y="-38100"/>
              <a:ext cx="2629165" cy="745453"/>
            </a:xfrm>
            <a:prstGeom prst="rect">
              <a:avLst/>
            </a:prstGeom>
          </p:spPr>
          <p:txBody>
            <a:bodyPr lIns="254000" tIns="254000" rIns="254000" bIns="254000" rtlCol="0" anchor="ctr"/>
            <a:lstStyle/>
            <a:p>
              <a:pPr marL="539748" lvl="1" indent="-269874" algn="just">
                <a:lnSpc>
                  <a:spcPts val="3499"/>
                </a:lnSpc>
                <a:buFont typeface="Arial"/>
                <a:buChar char="•"/>
              </a:pPr>
              <a:r>
                <a:rPr lang="en-US" sz="2499" spc="-24" dirty="0" err="1">
                  <a:solidFill>
                    <a:srgbClr val="000000"/>
                  </a:solidFill>
                  <a:latin typeface="Montserrat Bold"/>
                  <a:ea typeface="Montserrat Bold"/>
                  <a:cs typeface="Montserrat Bold"/>
                  <a:sym typeface="Montserrat Bold"/>
                </a:rPr>
                <a:t>Thời</a:t>
              </a:r>
              <a:r>
                <a:rPr lang="en-US" sz="2499" spc="-24" dirty="0">
                  <a:solidFill>
                    <a:srgbClr val="000000"/>
                  </a:solidFill>
                  <a:latin typeface="Montserrat Bold"/>
                  <a:ea typeface="Montserrat Bold"/>
                  <a:cs typeface="Montserrat Bold"/>
                  <a:sym typeface="Montserrat Bold"/>
                </a:rPr>
                <a:t> </a:t>
              </a:r>
              <a:r>
                <a:rPr lang="en-US" sz="2499" spc="-24" dirty="0" err="1">
                  <a:solidFill>
                    <a:srgbClr val="000000"/>
                  </a:solidFill>
                  <a:latin typeface="Montserrat Bold"/>
                  <a:ea typeface="Montserrat Bold"/>
                  <a:cs typeface="Montserrat Bold"/>
                  <a:sym typeface="Montserrat Bold"/>
                </a:rPr>
                <a:t>gian</a:t>
              </a:r>
              <a:r>
                <a:rPr lang="en-US" sz="2499" spc="-24" dirty="0">
                  <a:solidFill>
                    <a:srgbClr val="000000"/>
                  </a:solidFill>
                  <a:latin typeface="Montserrat Bold"/>
                  <a:ea typeface="Montserrat Bold"/>
                  <a:cs typeface="Montserrat Bold"/>
                  <a:sym typeface="Montserrat Bold"/>
                </a:rPr>
                <a:t> </a:t>
              </a:r>
              <a:r>
                <a:rPr lang="en-US" sz="2499" spc="-24" dirty="0" err="1">
                  <a:solidFill>
                    <a:srgbClr val="000000"/>
                  </a:solidFill>
                  <a:latin typeface="Montserrat Bold"/>
                  <a:ea typeface="Montserrat Bold"/>
                  <a:cs typeface="Montserrat Bold"/>
                  <a:sym typeface="Montserrat Bold"/>
                </a:rPr>
                <a:t>thu</a:t>
              </a:r>
              <a:r>
                <a:rPr lang="en-US" sz="2499" spc="-24" dirty="0">
                  <a:solidFill>
                    <a:srgbClr val="000000"/>
                  </a:solidFill>
                  <a:latin typeface="Montserrat Bold"/>
                  <a:ea typeface="Montserrat Bold"/>
                  <a:cs typeface="Montserrat Bold"/>
                  <a:sym typeface="Montserrat Bold"/>
                </a:rPr>
                <a:t> </a:t>
              </a:r>
              <a:r>
                <a:rPr lang="en-US" sz="2499" spc="-24" dirty="0" err="1">
                  <a:solidFill>
                    <a:srgbClr val="000000"/>
                  </a:solidFill>
                  <a:latin typeface="Montserrat Bold"/>
                  <a:ea typeface="Montserrat Bold"/>
                  <a:cs typeface="Montserrat Bold"/>
                  <a:sym typeface="Montserrat Bold"/>
                </a:rPr>
                <a:t>thập</a:t>
              </a:r>
              <a:r>
                <a:rPr lang="en-US" sz="2499" spc="-24" dirty="0">
                  <a:solidFill>
                    <a:srgbClr val="000000"/>
                  </a:solidFill>
                  <a:latin typeface="Montserrat Bold"/>
                  <a:ea typeface="Montserrat Bold"/>
                  <a:cs typeface="Montserrat Bold"/>
                  <a:sym typeface="Montserrat Bold"/>
                </a:rPr>
                <a:t>:</a:t>
              </a:r>
              <a:r>
                <a:rPr lang="en-US" sz="2499" spc="-24" dirty="0">
                  <a:solidFill>
                    <a:srgbClr val="000000"/>
                  </a:solidFill>
                  <a:latin typeface="Montserrat Medium"/>
                  <a:ea typeface="Montserrat Medium"/>
                  <a:cs typeface="Montserrat Medium"/>
                  <a:sym typeface="Montserrat Medium"/>
                </a:rPr>
                <a:t> 1/2023 – 12/3/2025.</a:t>
              </a:r>
            </a:p>
            <a:p>
              <a:pPr marL="539748" lvl="1" indent="-269874" algn="just">
                <a:lnSpc>
                  <a:spcPts val="3499"/>
                </a:lnSpc>
                <a:buFont typeface="Arial"/>
                <a:buChar char="•"/>
              </a:pPr>
              <a:r>
                <a:rPr lang="en-US" sz="2499" spc="-24" dirty="0" err="1">
                  <a:solidFill>
                    <a:srgbClr val="000000"/>
                  </a:solidFill>
                  <a:latin typeface="Montserrat Bold"/>
                  <a:ea typeface="Montserrat Bold"/>
                  <a:cs typeface="Montserrat Bold"/>
                  <a:sym typeface="Montserrat Bold"/>
                </a:rPr>
                <a:t>Nguồn</a:t>
              </a:r>
              <a:r>
                <a:rPr lang="en-US" sz="2499" spc="-24" dirty="0">
                  <a:solidFill>
                    <a:srgbClr val="000000"/>
                  </a:solidFill>
                  <a:latin typeface="Montserrat Bold"/>
                  <a:ea typeface="Montserrat Bold"/>
                  <a:cs typeface="Montserrat Bold"/>
                  <a:sym typeface="Montserrat Bold"/>
                </a:rPr>
                <a:t> </a:t>
              </a:r>
              <a:r>
                <a:rPr lang="en-US" sz="2499" spc="-24" dirty="0" err="1">
                  <a:solidFill>
                    <a:srgbClr val="000000"/>
                  </a:solidFill>
                  <a:latin typeface="Montserrat Bold"/>
                  <a:ea typeface="Montserrat Bold"/>
                  <a:cs typeface="Montserrat Bold"/>
                  <a:sym typeface="Montserrat Bold"/>
                </a:rPr>
                <a:t>dữ</a:t>
              </a:r>
              <a:r>
                <a:rPr lang="en-US" sz="2499" spc="-24" dirty="0">
                  <a:solidFill>
                    <a:srgbClr val="000000"/>
                  </a:solidFill>
                  <a:latin typeface="Montserrat Bold"/>
                  <a:ea typeface="Montserrat Bold"/>
                  <a:cs typeface="Montserrat Bold"/>
                  <a:sym typeface="Montserrat Bold"/>
                </a:rPr>
                <a:t> </a:t>
              </a:r>
              <a:r>
                <a:rPr lang="en-US" sz="2499" spc="-24" dirty="0" err="1">
                  <a:solidFill>
                    <a:srgbClr val="000000"/>
                  </a:solidFill>
                  <a:latin typeface="Montserrat Bold"/>
                  <a:ea typeface="Montserrat Bold"/>
                  <a:cs typeface="Montserrat Bold"/>
                  <a:sym typeface="Montserrat Bold"/>
                </a:rPr>
                <a:t>liệu</a:t>
              </a:r>
              <a:r>
                <a:rPr lang="en-US" sz="2499" spc="-24" dirty="0">
                  <a:solidFill>
                    <a:srgbClr val="000000"/>
                  </a:solidFill>
                  <a:latin typeface="Montserrat Bold"/>
                  <a:ea typeface="Montserrat Bold"/>
                  <a:cs typeface="Montserrat Bold"/>
                  <a:sym typeface="Montserrat Bold"/>
                </a:rPr>
                <a:t> </a:t>
              </a:r>
              <a:r>
                <a:rPr lang="en-US" sz="2499" spc="-24" dirty="0" err="1">
                  <a:solidFill>
                    <a:srgbClr val="000000"/>
                  </a:solidFill>
                  <a:latin typeface="Montserrat Bold"/>
                  <a:ea typeface="Montserrat Bold"/>
                  <a:cs typeface="Montserrat Bold"/>
                  <a:sym typeface="Montserrat Bold"/>
                </a:rPr>
                <a:t>số</a:t>
              </a:r>
              <a:r>
                <a:rPr lang="en-US" sz="2499" spc="-24" dirty="0">
                  <a:solidFill>
                    <a:srgbClr val="000000"/>
                  </a:solidFill>
                  <a:latin typeface="Montserrat Bold"/>
                  <a:ea typeface="Montserrat Bold"/>
                  <a:cs typeface="Montserrat Bold"/>
                  <a:sym typeface="Montserrat Bold"/>
                </a:rPr>
                <a:t>:</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giá</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cổ</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phiếu</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giao</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dịch</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dòng</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tiền</a:t>
              </a:r>
              <a:r>
                <a:rPr lang="en-US" sz="2499" spc="-24" dirty="0">
                  <a:solidFill>
                    <a:srgbClr val="000000"/>
                  </a:solidFill>
                  <a:latin typeface="Montserrat Medium"/>
                  <a:ea typeface="Montserrat Medium"/>
                  <a:cs typeface="Montserrat Medium"/>
                  <a:sym typeface="Montserrat Medium"/>
                </a:rPr>
                <a:t>, v.v. (Investing, </a:t>
              </a:r>
              <a:r>
                <a:rPr lang="en-US" sz="2499" spc="-24" dirty="0" err="1">
                  <a:solidFill>
                    <a:srgbClr val="000000"/>
                  </a:solidFill>
                  <a:latin typeface="Montserrat Medium"/>
                  <a:ea typeface="Montserrat Medium"/>
                  <a:cs typeface="Montserrat Medium"/>
                  <a:sym typeface="Montserrat Medium"/>
                </a:rPr>
                <a:t>Vietstock</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FireAnt</a:t>
              </a:r>
              <a:r>
                <a:rPr lang="en-US" sz="2499" spc="-24" dirty="0">
                  <a:solidFill>
                    <a:srgbClr val="000000"/>
                  </a:solidFill>
                  <a:latin typeface="Montserrat Medium"/>
                  <a:ea typeface="Montserrat Medium"/>
                  <a:cs typeface="Montserrat Medium"/>
                  <a:sym typeface="Montserrat Medium"/>
                </a:rPr>
                <a:t>, Bloomberg,...)</a:t>
              </a:r>
            </a:p>
            <a:p>
              <a:pPr marL="539748" lvl="1" indent="-269874" algn="just">
                <a:lnSpc>
                  <a:spcPts val="3499"/>
                </a:lnSpc>
                <a:buFont typeface="Arial"/>
                <a:buChar char="•"/>
              </a:pPr>
              <a:r>
                <a:rPr lang="en-US" sz="2499" spc="-24" dirty="0" err="1">
                  <a:solidFill>
                    <a:srgbClr val="000000"/>
                  </a:solidFill>
                  <a:latin typeface="Montserrat Bold"/>
                  <a:ea typeface="Montserrat Bold"/>
                  <a:cs typeface="Montserrat Bold"/>
                  <a:sym typeface="Montserrat Bold"/>
                </a:rPr>
                <a:t>Nguồn</a:t>
              </a:r>
              <a:r>
                <a:rPr lang="en-US" sz="2499" spc="-24" dirty="0">
                  <a:solidFill>
                    <a:srgbClr val="000000"/>
                  </a:solidFill>
                  <a:latin typeface="Montserrat Bold"/>
                  <a:ea typeface="Montserrat Bold"/>
                  <a:cs typeface="Montserrat Bold"/>
                  <a:sym typeface="Montserrat Bold"/>
                </a:rPr>
                <a:t> </a:t>
              </a:r>
              <a:r>
                <a:rPr lang="en-US" sz="2499" spc="-24" dirty="0" err="1">
                  <a:solidFill>
                    <a:srgbClr val="000000"/>
                  </a:solidFill>
                  <a:latin typeface="Montserrat Bold"/>
                  <a:ea typeface="Montserrat Bold"/>
                  <a:cs typeface="Montserrat Bold"/>
                  <a:sym typeface="Montserrat Bold"/>
                </a:rPr>
                <a:t>dữ</a:t>
              </a:r>
              <a:r>
                <a:rPr lang="en-US" sz="2499" spc="-24" dirty="0">
                  <a:solidFill>
                    <a:srgbClr val="000000"/>
                  </a:solidFill>
                  <a:latin typeface="Montserrat Bold"/>
                  <a:ea typeface="Montserrat Bold"/>
                  <a:cs typeface="Montserrat Bold"/>
                  <a:sym typeface="Montserrat Bold"/>
                </a:rPr>
                <a:t> </a:t>
              </a:r>
              <a:r>
                <a:rPr lang="en-US" sz="2499" spc="-24" dirty="0" err="1">
                  <a:solidFill>
                    <a:srgbClr val="000000"/>
                  </a:solidFill>
                  <a:latin typeface="Montserrat Bold"/>
                  <a:ea typeface="Montserrat Bold"/>
                  <a:cs typeface="Montserrat Bold"/>
                  <a:sym typeface="Montserrat Bold"/>
                </a:rPr>
                <a:t>liệu</a:t>
              </a:r>
              <a:r>
                <a:rPr lang="en-US" sz="2499" spc="-24" dirty="0">
                  <a:solidFill>
                    <a:srgbClr val="000000"/>
                  </a:solidFill>
                  <a:latin typeface="Montserrat Bold"/>
                  <a:ea typeface="Montserrat Bold"/>
                  <a:cs typeface="Montserrat Bold"/>
                  <a:sym typeface="Montserrat Bold"/>
                </a:rPr>
                <a:t> </a:t>
              </a:r>
              <a:r>
                <a:rPr lang="en-US" sz="2499" spc="-24" dirty="0" err="1">
                  <a:solidFill>
                    <a:srgbClr val="000000"/>
                  </a:solidFill>
                  <a:latin typeface="Montserrat Bold"/>
                  <a:ea typeface="Montserrat Bold"/>
                  <a:cs typeface="Montserrat Bold"/>
                  <a:sym typeface="Montserrat Bold"/>
                </a:rPr>
                <a:t>văn</a:t>
              </a:r>
              <a:r>
                <a:rPr lang="en-US" sz="2499" spc="-24" dirty="0">
                  <a:solidFill>
                    <a:srgbClr val="000000"/>
                  </a:solidFill>
                  <a:latin typeface="Montserrat Bold"/>
                  <a:ea typeface="Montserrat Bold"/>
                  <a:cs typeface="Montserrat Bold"/>
                  <a:sym typeface="Montserrat Bold"/>
                </a:rPr>
                <a:t> </a:t>
              </a:r>
              <a:r>
                <a:rPr lang="en-US" sz="2499" spc="-24" dirty="0" err="1">
                  <a:solidFill>
                    <a:srgbClr val="000000"/>
                  </a:solidFill>
                  <a:latin typeface="Montserrat Bold"/>
                  <a:ea typeface="Montserrat Bold"/>
                  <a:cs typeface="Montserrat Bold"/>
                  <a:sym typeface="Montserrat Bold"/>
                </a:rPr>
                <a:t>bản</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báo</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cáo</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tài</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chính</a:t>
              </a:r>
              <a:r>
                <a:rPr lang="en-US" sz="2499" spc="-24" dirty="0">
                  <a:solidFill>
                    <a:srgbClr val="000000"/>
                  </a:solidFill>
                  <a:latin typeface="Montserrat Medium"/>
                  <a:ea typeface="Montserrat Medium"/>
                  <a:cs typeface="Montserrat Medium"/>
                  <a:sym typeface="Montserrat Medium"/>
                </a:rPr>
                <a:t>, tin </a:t>
              </a:r>
              <a:r>
                <a:rPr lang="en-US" sz="2499" spc="-24" dirty="0" err="1">
                  <a:solidFill>
                    <a:srgbClr val="000000"/>
                  </a:solidFill>
                  <a:latin typeface="Montserrat Medium"/>
                  <a:ea typeface="Montserrat Medium"/>
                  <a:cs typeface="Montserrat Medium"/>
                  <a:sym typeface="Montserrat Medium"/>
                </a:rPr>
                <a:t>tức</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thảo</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luận</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Cafef</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VnEconomy</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báo</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cáo</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doanh</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nghiệp</a:t>
              </a:r>
              <a:r>
                <a:rPr lang="en-US" sz="2499" spc="-24" dirty="0">
                  <a:solidFill>
                    <a:srgbClr val="000000"/>
                  </a:solidFill>
                  <a:latin typeface="Montserrat Medium"/>
                  <a:ea typeface="Montserrat Medium"/>
                  <a:cs typeface="Montserrat Medium"/>
                  <a:sym typeface="Montserrat Medium"/>
                </a:rPr>
                <a:t>,..)</a:t>
              </a:r>
            </a:p>
          </p:txBody>
        </p:sp>
      </p:grpSp>
      <p:grpSp>
        <p:nvGrpSpPr>
          <p:cNvPr id="38" name="Group 38"/>
          <p:cNvGrpSpPr/>
          <p:nvPr/>
        </p:nvGrpSpPr>
        <p:grpSpPr>
          <a:xfrm>
            <a:off x="12331093" y="4603969"/>
            <a:ext cx="4928207" cy="4438332"/>
            <a:chOff x="0" y="0"/>
            <a:chExt cx="1297964" cy="1168943"/>
          </a:xfrm>
        </p:grpSpPr>
        <p:sp>
          <p:nvSpPr>
            <p:cNvPr id="39" name="Freeform 39"/>
            <p:cNvSpPr/>
            <p:nvPr/>
          </p:nvSpPr>
          <p:spPr>
            <a:xfrm>
              <a:off x="0" y="0"/>
              <a:ext cx="1297964" cy="1168943"/>
            </a:xfrm>
            <a:custGeom>
              <a:avLst/>
              <a:gdLst/>
              <a:ahLst/>
              <a:cxnLst/>
              <a:rect l="l" t="t" r="r" b="b"/>
              <a:pathLst>
                <a:path w="1297964" h="1168943">
                  <a:moveTo>
                    <a:pt x="80118" y="0"/>
                  </a:moveTo>
                  <a:lnTo>
                    <a:pt x="1217846" y="0"/>
                  </a:lnTo>
                  <a:cubicBezTo>
                    <a:pt x="1239095" y="0"/>
                    <a:pt x="1259473" y="8441"/>
                    <a:pt x="1274498" y="23466"/>
                  </a:cubicBezTo>
                  <a:cubicBezTo>
                    <a:pt x="1289523" y="38491"/>
                    <a:pt x="1297964" y="58869"/>
                    <a:pt x="1297964" y="80118"/>
                  </a:cubicBezTo>
                  <a:lnTo>
                    <a:pt x="1297964" y="1088825"/>
                  </a:lnTo>
                  <a:cubicBezTo>
                    <a:pt x="1297964" y="1110074"/>
                    <a:pt x="1289523" y="1130452"/>
                    <a:pt x="1274498" y="1145477"/>
                  </a:cubicBezTo>
                  <a:cubicBezTo>
                    <a:pt x="1259473" y="1160503"/>
                    <a:pt x="1239095" y="1168943"/>
                    <a:pt x="1217846" y="1168943"/>
                  </a:cubicBezTo>
                  <a:lnTo>
                    <a:pt x="80118" y="1168943"/>
                  </a:lnTo>
                  <a:cubicBezTo>
                    <a:pt x="58869" y="1168943"/>
                    <a:pt x="38491" y="1160503"/>
                    <a:pt x="23466" y="1145477"/>
                  </a:cubicBezTo>
                  <a:cubicBezTo>
                    <a:pt x="8441" y="1130452"/>
                    <a:pt x="0" y="1110074"/>
                    <a:pt x="0" y="1088825"/>
                  </a:cubicBezTo>
                  <a:lnTo>
                    <a:pt x="0" y="80118"/>
                  </a:lnTo>
                  <a:cubicBezTo>
                    <a:pt x="0" y="58869"/>
                    <a:pt x="8441" y="38491"/>
                    <a:pt x="23466" y="23466"/>
                  </a:cubicBezTo>
                  <a:cubicBezTo>
                    <a:pt x="38491" y="8441"/>
                    <a:pt x="58869" y="0"/>
                    <a:pt x="80118" y="0"/>
                  </a:cubicBezTo>
                  <a:close/>
                </a:path>
              </a:pathLst>
            </a:custGeom>
            <a:solidFill>
              <a:srgbClr val="FFFFFF"/>
            </a:solidFill>
            <a:ln w="28575" cap="rnd">
              <a:solidFill>
                <a:srgbClr val="000000"/>
              </a:solidFill>
              <a:prstDash val="lgDash"/>
              <a:round/>
            </a:ln>
          </p:spPr>
        </p:sp>
        <p:sp>
          <p:nvSpPr>
            <p:cNvPr id="40" name="TextBox 40"/>
            <p:cNvSpPr txBox="1"/>
            <p:nvPr/>
          </p:nvSpPr>
          <p:spPr>
            <a:xfrm>
              <a:off x="0" y="-38100"/>
              <a:ext cx="1297964" cy="1207043"/>
            </a:xfrm>
            <a:prstGeom prst="rect">
              <a:avLst/>
            </a:prstGeom>
          </p:spPr>
          <p:txBody>
            <a:bodyPr lIns="254000" tIns="254000" rIns="254000" bIns="254000" rtlCol="0" anchor="ctr"/>
            <a:lstStyle/>
            <a:p>
              <a:pPr algn="ctr">
                <a:lnSpc>
                  <a:spcPts val="3499"/>
                </a:lnSpc>
              </a:pPr>
              <a:r>
                <a:rPr lang="en-US" sz="2499" spc="-24" dirty="0">
                  <a:solidFill>
                    <a:srgbClr val="000000"/>
                  </a:solidFill>
                  <a:latin typeface="Montserrat Bold"/>
                  <a:ea typeface="Montserrat Bold"/>
                  <a:cs typeface="Montserrat Bold"/>
                  <a:sym typeface="Montserrat Bold"/>
                </a:rPr>
                <a:t>Các </a:t>
              </a:r>
              <a:r>
                <a:rPr lang="en-US" sz="2499" spc="-24" dirty="0" err="1">
                  <a:solidFill>
                    <a:srgbClr val="000000"/>
                  </a:solidFill>
                  <a:latin typeface="Montserrat Bold"/>
                  <a:ea typeface="Montserrat Bold"/>
                  <a:cs typeface="Montserrat Bold"/>
                  <a:sym typeface="Montserrat Bold"/>
                </a:rPr>
                <a:t>nhóm</a:t>
              </a:r>
              <a:r>
                <a:rPr lang="en-US" sz="2499" spc="-24" dirty="0">
                  <a:solidFill>
                    <a:srgbClr val="000000"/>
                  </a:solidFill>
                  <a:latin typeface="Montserrat Bold"/>
                  <a:ea typeface="Montserrat Bold"/>
                  <a:cs typeface="Montserrat Bold"/>
                  <a:sym typeface="Montserrat Bold"/>
                </a:rPr>
                <a:t> </a:t>
              </a:r>
              <a:r>
                <a:rPr lang="en-US" sz="2499" spc="-24" dirty="0" err="1">
                  <a:solidFill>
                    <a:srgbClr val="000000"/>
                  </a:solidFill>
                  <a:latin typeface="Montserrat Bold"/>
                  <a:ea typeface="Montserrat Bold"/>
                  <a:cs typeface="Montserrat Bold"/>
                  <a:sym typeface="Montserrat Bold"/>
                </a:rPr>
                <a:t>dữ</a:t>
              </a:r>
              <a:r>
                <a:rPr lang="en-US" sz="2499" spc="-24" dirty="0">
                  <a:solidFill>
                    <a:srgbClr val="000000"/>
                  </a:solidFill>
                  <a:latin typeface="Montserrat Bold"/>
                  <a:ea typeface="Montserrat Bold"/>
                  <a:cs typeface="Montserrat Bold"/>
                  <a:sym typeface="Montserrat Bold"/>
                </a:rPr>
                <a:t> </a:t>
              </a:r>
              <a:r>
                <a:rPr lang="en-US" sz="2499" spc="-24" dirty="0" err="1">
                  <a:solidFill>
                    <a:srgbClr val="000000"/>
                  </a:solidFill>
                  <a:latin typeface="Montserrat Bold"/>
                  <a:ea typeface="Montserrat Bold"/>
                  <a:cs typeface="Montserrat Bold"/>
                  <a:sym typeface="Montserrat Bold"/>
                </a:rPr>
                <a:t>liệu</a:t>
              </a:r>
              <a:r>
                <a:rPr lang="en-US" sz="2499" spc="-24" dirty="0">
                  <a:solidFill>
                    <a:srgbClr val="000000"/>
                  </a:solidFill>
                  <a:latin typeface="Montserrat Bold"/>
                  <a:ea typeface="Montserrat Bold"/>
                  <a:cs typeface="Montserrat Bold"/>
                  <a:sym typeface="Montserrat Bold"/>
                </a:rPr>
                <a:t> </a:t>
              </a:r>
              <a:r>
                <a:rPr lang="en-US" sz="2499" spc="-24" dirty="0" err="1">
                  <a:solidFill>
                    <a:srgbClr val="000000"/>
                  </a:solidFill>
                  <a:latin typeface="Montserrat Bold"/>
                  <a:ea typeface="Montserrat Bold"/>
                  <a:cs typeface="Montserrat Bold"/>
                  <a:sym typeface="Montserrat Bold"/>
                </a:rPr>
                <a:t>chính</a:t>
              </a:r>
              <a:r>
                <a:rPr lang="en-US" sz="2499" spc="-24" dirty="0">
                  <a:solidFill>
                    <a:srgbClr val="000000"/>
                  </a:solidFill>
                  <a:latin typeface="Montserrat Bold"/>
                  <a:ea typeface="Montserrat Bold"/>
                  <a:cs typeface="Montserrat Bold"/>
                  <a:sym typeface="Montserrat Bold"/>
                </a:rPr>
                <a:t>:</a:t>
              </a:r>
            </a:p>
            <a:p>
              <a:pPr marL="539748" lvl="1" indent="-269874" algn="l">
                <a:lnSpc>
                  <a:spcPts val="3499"/>
                </a:lnSpc>
                <a:buFont typeface="Arial"/>
                <a:buChar char="•"/>
              </a:pPr>
              <a:r>
                <a:rPr lang="en-US" sz="2499" spc="-24" dirty="0" err="1">
                  <a:solidFill>
                    <a:srgbClr val="000000"/>
                  </a:solidFill>
                  <a:latin typeface="Montserrat Medium"/>
                  <a:ea typeface="Montserrat Medium"/>
                  <a:cs typeface="Montserrat Medium"/>
                  <a:sym typeface="Montserrat Medium"/>
                </a:rPr>
                <a:t>Dữ</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liệu</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ngành</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dòng</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tiền</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hiệu</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suất</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ngành</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giao</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dịch</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nội</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bộ</a:t>
              </a:r>
              <a:r>
                <a:rPr lang="en-US" sz="2499" spc="-24" dirty="0">
                  <a:solidFill>
                    <a:srgbClr val="000000"/>
                  </a:solidFill>
                  <a:latin typeface="Montserrat Medium"/>
                  <a:ea typeface="Montserrat Medium"/>
                  <a:cs typeface="Montserrat Medium"/>
                  <a:sym typeface="Montserrat Medium"/>
                </a:rPr>
                <a:t>.</a:t>
              </a:r>
            </a:p>
            <a:p>
              <a:pPr marL="539748" lvl="1" indent="-269874" algn="l">
                <a:lnSpc>
                  <a:spcPts val="3499"/>
                </a:lnSpc>
                <a:buFont typeface="Arial"/>
                <a:buChar char="•"/>
              </a:pPr>
              <a:r>
                <a:rPr lang="en-US" sz="2499" spc="-24" dirty="0" err="1">
                  <a:solidFill>
                    <a:srgbClr val="000000"/>
                  </a:solidFill>
                  <a:latin typeface="Montserrat Medium"/>
                  <a:ea typeface="Montserrat Medium"/>
                  <a:cs typeface="Montserrat Medium"/>
                  <a:sym typeface="Montserrat Medium"/>
                </a:rPr>
                <a:t>Dữ</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liệu</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giá</a:t>
              </a:r>
              <a:r>
                <a:rPr lang="en-US" sz="2499" spc="-24" dirty="0">
                  <a:solidFill>
                    <a:srgbClr val="000000"/>
                  </a:solidFill>
                  <a:latin typeface="Montserrat Medium"/>
                  <a:ea typeface="Montserrat Medium"/>
                  <a:cs typeface="Montserrat Medium"/>
                  <a:sym typeface="Montserrat Medium"/>
                </a:rPr>
                <a:t> &amp; </a:t>
              </a:r>
              <a:r>
                <a:rPr lang="en-US" sz="2499" spc="-24" dirty="0" err="1">
                  <a:solidFill>
                    <a:srgbClr val="000000"/>
                  </a:solidFill>
                  <a:latin typeface="Montserrat Medium"/>
                  <a:ea typeface="Montserrat Medium"/>
                  <a:cs typeface="Montserrat Medium"/>
                  <a:sym typeface="Montserrat Medium"/>
                </a:rPr>
                <a:t>khối</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lượng</a:t>
              </a:r>
              <a:r>
                <a:rPr lang="en-US" sz="2499" spc="-24" dirty="0">
                  <a:solidFill>
                    <a:srgbClr val="000000"/>
                  </a:solidFill>
                  <a:latin typeface="Montserrat Medium"/>
                  <a:ea typeface="Montserrat Medium"/>
                  <a:cs typeface="Montserrat Medium"/>
                  <a:sym typeface="Montserrat Medium"/>
                </a:rPr>
                <a:t> FPT, CMG.</a:t>
              </a:r>
            </a:p>
            <a:p>
              <a:pPr marL="539748" lvl="1" indent="-269874" algn="l">
                <a:lnSpc>
                  <a:spcPts val="3499"/>
                </a:lnSpc>
                <a:buFont typeface="Arial"/>
                <a:buChar char="•"/>
              </a:pPr>
              <a:r>
                <a:rPr lang="en-US" sz="2499" spc="-24" dirty="0" err="1">
                  <a:solidFill>
                    <a:srgbClr val="000000"/>
                  </a:solidFill>
                  <a:latin typeface="Montserrat Medium"/>
                  <a:ea typeface="Montserrat Medium"/>
                  <a:cs typeface="Montserrat Medium"/>
                  <a:sym typeface="Montserrat Medium"/>
                </a:rPr>
                <a:t>Dữ</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liệu</a:t>
              </a:r>
              <a:r>
                <a:rPr lang="en-US" sz="2499" spc="-24" dirty="0">
                  <a:solidFill>
                    <a:srgbClr val="000000"/>
                  </a:solidFill>
                  <a:latin typeface="Montserrat Medium"/>
                  <a:ea typeface="Montserrat Medium"/>
                  <a:cs typeface="Montserrat Medium"/>
                  <a:sym typeface="Montserrat Medium"/>
                </a:rPr>
                <a:t> tin </a:t>
              </a:r>
              <a:r>
                <a:rPr lang="en-US" sz="2499" spc="-24" dirty="0" err="1">
                  <a:solidFill>
                    <a:srgbClr val="000000"/>
                  </a:solidFill>
                  <a:latin typeface="Montserrat Medium"/>
                  <a:ea typeface="Montserrat Medium"/>
                  <a:cs typeface="Montserrat Medium"/>
                  <a:sym typeface="Montserrat Medium"/>
                </a:rPr>
                <a:t>tức</a:t>
              </a:r>
              <a:r>
                <a:rPr lang="en-US" sz="2499" spc="-24" dirty="0">
                  <a:solidFill>
                    <a:srgbClr val="000000"/>
                  </a:solidFill>
                  <a:latin typeface="Montserrat Medium"/>
                  <a:ea typeface="Montserrat Medium"/>
                  <a:cs typeface="Montserrat Medium"/>
                  <a:sym typeface="Montserrat Medium"/>
                </a:rPr>
                <a:t>.</a:t>
              </a:r>
            </a:p>
            <a:p>
              <a:pPr marL="539748" lvl="1" indent="-269874" algn="l">
                <a:lnSpc>
                  <a:spcPts val="3499"/>
                </a:lnSpc>
                <a:buFont typeface="Arial"/>
                <a:buChar char="•"/>
              </a:pPr>
              <a:r>
                <a:rPr lang="en-US" sz="2499" spc="-24" dirty="0">
                  <a:solidFill>
                    <a:srgbClr val="000000"/>
                  </a:solidFill>
                  <a:latin typeface="Montserrat Medium"/>
                  <a:ea typeface="Montserrat Medium"/>
                  <a:cs typeface="Montserrat Medium"/>
                  <a:sym typeface="Montserrat Medium"/>
                </a:rPr>
                <a:t>Báo </a:t>
              </a:r>
              <a:r>
                <a:rPr lang="en-US" sz="2499" spc="-24" dirty="0" err="1">
                  <a:solidFill>
                    <a:srgbClr val="000000"/>
                  </a:solidFill>
                  <a:latin typeface="Montserrat Medium"/>
                  <a:ea typeface="Montserrat Medium"/>
                  <a:cs typeface="Montserrat Medium"/>
                  <a:sym typeface="Montserrat Medium"/>
                </a:rPr>
                <a:t>cáo</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tài</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chính</a:t>
              </a:r>
              <a:r>
                <a:rPr lang="en-US" sz="2499" spc="-24" dirty="0">
                  <a:solidFill>
                    <a:srgbClr val="000000"/>
                  </a:solidFill>
                  <a:latin typeface="Montserrat Medium"/>
                  <a:ea typeface="Montserrat Medium"/>
                  <a:cs typeface="Montserrat Medium"/>
                  <a:sym typeface="Montserrat Medium"/>
                </a:rPr>
                <a:t> &amp; </a:t>
              </a:r>
              <a:r>
                <a:rPr lang="en-US" sz="2499" spc="-24" dirty="0" err="1">
                  <a:solidFill>
                    <a:srgbClr val="000000"/>
                  </a:solidFill>
                  <a:latin typeface="Montserrat Medium"/>
                  <a:ea typeface="Montserrat Medium"/>
                  <a:cs typeface="Montserrat Medium"/>
                  <a:sym typeface="Montserrat Medium"/>
                </a:rPr>
                <a:t>chỉ</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số</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định</a:t>
              </a:r>
              <a:r>
                <a:rPr lang="en-US" sz="2499" spc="-24" dirty="0">
                  <a:solidFill>
                    <a:srgbClr val="000000"/>
                  </a:solidFill>
                  <a:latin typeface="Montserrat Medium"/>
                  <a:ea typeface="Montserrat Medium"/>
                  <a:cs typeface="Montserrat Medium"/>
                  <a:sym typeface="Montserrat Medium"/>
                </a:rPr>
                <a:t> </a:t>
              </a:r>
              <a:r>
                <a:rPr lang="en-US" sz="2499" spc="-24" dirty="0" err="1">
                  <a:solidFill>
                    <a:srgbClr val="000000"/>
                  </a:solidFill>
                  <a:latin typeface="Montserrat Medium"/>
                  <a:ea typeface="Montserrat Medium"/>
                  <a:cs typeface="Montserrat Medium"/>
                  <a:sym typeface="Montserrat Medium"/>
                </a:rPr>
                <a:t>lượng</a:t>
              </a:r>
              <a:r>
                <a:rPr lang="en-US" sz="2499" spc="-24" dirty="0">
                  <a:solidFill>
                    <a:srgbClr val="000000"/>
                  </a:solidFill>
                  <a:latin typeface="Montserrat Medium"/>
                  <a:ea typeface="Montserrat Medium"/>
                  <a:cs typeface="Montserrat Medium"/>
                  <a:sym typeface="Montserrat Medium"/>
                </a:rPr>
                <a:t>.</a:t>
              </a:r>
            </a:p>
          </p:txBody>
        </p:sp>
      </p:grpSp>
      <p:sp>
        <p:nvSpPr>
          <p:cNvPr id="41" name="Freeform 41"/>
          <p:cNvSpPr/>
          <p:nvPr/>
        </p:nvSpPr>
        <p:spPr>
          <a:xfrm>
            <a:off x="3630037" y="4563170"/>
            <a:ext cx="3762410" cy="1188130"/>
          </a:xfrm>
          <a:custGeom>
            <a:avLst/>
            <a:gdLst/>
            <a:ahLst/>
            <a:cxnLst/>
            <a:rect l="l" t="t" r="r" b="b"/>
            <a:pathLst>
              <a:path w="3762410" h="1188130">
                <a:moveTo>
                  <a:pt x="0" y="0"/>
                </a:moveTo>
                <a:lnTo>
                  <a:pt x="3762410" y="0"/>
                </a:lnTo>
                <a:lnTo>
                  <a:pt x="3762410" y="1188129"/>
                </a:lnTo>
                <a:lnTo>
                  <a:pt x="0" y="1188129"/>
                </a:lnTo>
                <a:lnTo>
                  <a:pt x="0" y="0"/>
                </a:lnTo>
                <a:close/>
              </a:path>
            </a:pathLst>
          </a:custGeom>
          <a:blipFill>
            <a:blip r:embed="rId2"/>
            <a:stretch>
              <a:fillRect/>
            </a:stretch>
          </a:blipFill>
        </p:spPr>
      </p:sp>
      <p:sp>
        <p:nvSpPr>
          <p:cNvPr id="42" name="Freeform 42"/>
          <p:cNvSpPr/>
          <p:nvPr/>
        </p:nvSpPr>
        <p:spPr>
          <a:xfrm>
            <a:off x="918242" y="4563170"/>
            <a:ext cx="2433289" cy="1188130"/>
          </a:xfrm>
          <a:custGeom>
            <a:avLst/>
            <a:gdLst/>
            <a:ahLst/>
            <a:cxnLst/>
            <a:rect l="l" t="t" r="r" b="b"/>
            <a:pathLst>
              <a:path w="2433289" h="1188130">
                <a:moveTo>
                  <a:pt x="0" y="0"/>
                </a:moveTo>
                <a:lnTo>
                  <a:pt x="2433289" y="0"/>
                </a:lnTo>
                <a:lnTo>
                  <a:pt x="2433289" y="1188129"/>
                </a:lnTo>
                <a:lnTo>
                  <a:pt x="0" y="1188129"/>
                </a:lnTo>
                <a:lnTo>
                  <a:pt x="0" y="0"/>
                </a:lnTo>
                <a:close/>
              </a:path>
            </a:pathLst>
          </a:custGeom>
          <a:blipFill>
            <a:blip r:embed="rId3"/>
            <a:stretch>
              <a:fillRect/>
            </a:stretch>
          </a:blipFill>
        </p:spPr>
      </p:sp>
      <p:sp>
        <p:nvSpPr>
          <p:cNvPr id="43" name="Freeform 43"/>
          <p:cNvSpPr/>
          <p:nvPr/>
        </p:nvSpPr>
        <p:spPr>
          <a:xfrm>
            <a:off x="7706838" y="4563170"/>
            <a:ext cx="4342818" cy="1188130"/>
          </a:xfrm>
          <a:custGeom>
            <a:avLst/>
            <a:gdLst/>
            <a:ahLst/>
            <a:cxnLst/>
            <a:rect l="l" t="t" r="r" b="b"/>
            <a:pathLst>
              <a:path w="4342818" h="1188130">
                <a:moveTo>
                  <a:pt x="0" y="0"/>
                </a:moveTo>
                <a:lnTo>
                  <a:pt x="4342818" y="0"/>
                </a:lnTo>
                <a:lnTo>
                  <a:pt x="4342818" y="1188129"/>
                </a:lnTo>
                <a:lnTo>
                  <a:pt x="0" y="1188129"/>
                </a:lnTo>
                <a:lnTo>
                  <a:pt x="0" y="0"/>
                </a:lnTo>
                <a:close/>
              </a:path>
            </a:pathLst>
          </a:custGeom>
          <a:blipFill>
            <a:blip r:embed="rId4"/>
            <a:stretch>
              <a:fillRect/>
            </a:stretch>
          </a:blipFill>
        </p:spPr>
      </p:sp>
      <p:sp>
        <p:nvSpPr>
          <p:cNvPr id="44" name="TextBox 44"/>
          <p:cNvSpPr txBox="1"/>
          <p:nvPr/>
        </p:nvSpPr>
        <p:spPr>
          <a:xfrm>
            <a:off x="352193" y="196514"/>
            <a:ext cx="3087294" cy="501650"/>
          </a:xfrm>
          <a:prstGeom prst="rect">
            <a:avLst/>
          </a:prstGeom>
        </p:spPr>
        <p:txBody>
          <a:bodyPr lIns="0" tIns="0" rIns="0" bIns="0" rtlCol="0" anchor="t">
            <a:spAutoFit/>
          </a:bodyPr>
          <a:lstStyle/>
          <a:p>
            <a:pPr algn="l">
              <a:lnSpc>
                <a:spcPts val="3849"/>
              </a:lnSpc>
            </a:pPr>
            <a:r>
              <a:rPr lang="en-US" sz="3499">
                <a:solidFill>
                  <a:srgbClr val="190D9B"/>
                </a:solidFill>
                <a:latin typeface="Anton"/>
                <a:ea typeface="Anton"/>
                <a:cs typeface="Anton"/>
                <a:sym typeface="Anton"/>
              </a:rPr>
              <a:t>TIỀN XỬ LÝ DỮ LIỆU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03453" y="774364"/>
            <a:ext cx="14749848" cy="0"/>
          </a:xfrm>
          <a:prstGeom prst="line">
            <a:avLst/>
          </a:prstGeom>
          <a:ln w="38100" cap="flat">
            <a:solidFill>
              <a:srgbClr val="190D9B"/>
            </a:solidFill>
            <a:prstDash val="solid"/>
            <a:headEnd type="none" w="sm" len="sm"/>
            <a:tailEnd type="none" w="sm" len="sm"/>
          </a:ln>
        </p:spPr>
      </p:sp>
      <p:grpSp>
        <p:nvGrpSpPr>
          <p:cNvPr id="3" name="Group 3"/>
          <p:cNvGrpSpPr/>
          <p:nvPr/>
        </p:nvGrpSpPr>
        <p:grpSpPr>
          <a:xfrm>
            <a:off x="15760434" y="2184064"/>
            <a:ext cx="6967851" cy="6967851"/>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865"/>
            </a:solidFill>
          </p:spPr>
        </p:sp>
      </p:grpSp>
      <p:sp>
        <p:nvSpPr>
          <p:cNvPr id="5" name="AutoShape 5"/>
          <p:cNvSpPr/>
          <p:nvPr/>
        </p:nvSpPr>
        <p:spPr>
          <a:xfrm flipV="1">
            <a:off x="807784" y="9545419"/>
            <a:ext cx="16672431" cy="0"/>
          </a:xfrm>
          <a:prstGeom prst="line">
            <a:avLst/>
          </a:prstGeom>
          <a:ln w="38100" cap="flat">
            <a:solidFill>
              <a:srgbClr val="190D9B"/>
            </a:solidFill>
            <a:prstDash val="solid"/>
            <a:headEnd type="none" w="sm" len="sm"/>
            <a:tailEnd type="none" w="sm" len="sm"/>
          </a:ln>
        </p:spPr>
      </p:sp>
      <p:grpSp>
        <p:nvGrpSpPr>
          <p:cNvPr id="6" name="Group 6"/>
          <p:cNvGrpSpPr/>
          <p:nvPr/>
        </p:nvGrpSpPr>
        <p:grpSpPr>
          <a:xfrm>
            <a:off x="807784" y="9678769"/>
            <a:ext cx="4928476" cy="530458"/>
            <a:chOff x="0" y="0"/>
            <a:chExt cx="1298035" cy="139709"/>
          </a:xfrm>
        </p:grpSpPr>
        <p:sp>
          <p:nvSpPr>
            <p:cNvPr id="7" name="Freeform 7"/>
            <p:cNvSpPr/>
            <p:nvPr/>
          </p:nvSpPr>
          <p:spPr>
            <a:xfrm>
              <a:off x="0" y="0"/>
              <a:ext cx="1298035" cy="139709"/>
            </a:xfrm>
            <a:custGeom>
              <a:avLst/>
              <a:gdLst/>
              <a:ahLst/>
              <a:cxnLst/>
              <a:rect l="l" t="t" r="r" b="b"/>
              <a:pathLst>
                <a:path w="1298035" h="139709">
                  <a:moveTo>
                    <a:pt x="69855" y="0"/>
                  </a:moveTo>
                  <a:lnTo>
                    <a:pt x="1228180" y="0"/>
                  </a:lnTo>
                  <a:cubicBezTo>
                    <a:pt x="1246707" y="0"/>
                    <a:pt x="1264474" y="7360"/>
                    <a:pt x="1277575" y="20460"/>
                  </a:cubicBezTo>
                  <a:cubicBezTo>
                    <a:pt x="1290675" y="33560"/>
                    <a:pt x="1298035" y="51328"/>
                    <a:pt x="1298035" y="69855"/>
                  </a:cubicBezTo>
                  <a:lnTo>
                    <a:pt x="1298035" y="69855"/>
                  </a:lnTo>
                  <a:cubicBezTo>
                    <a:pt x="1298035" y="88381"/>
                    <a:pt x="1290675" y="106149"/>
                    <a:pt x="1277575" y="119249"/>
                  </a:cubicBezTo>
                  <a:cubicBezTo>
                    <a:pt x="1264474" y="132350"/>
                    <a:pt x="1246707" y="139709"/>
                    <a:pt x="1228180"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alpha val="29804"/>
              </a:srgbClr>
            </a:solidFill>
          </p:spPr>
        </p:sp>
        <p:sp>
          <p:nvSpPr>
            <p:cNvPr id="8" name="TextBox 8"/>
            <p:cNvSpPr txBox="1"/>
            <p:nvPr/>
          </p:nvSpPr>
          <p:spPr>
            <a:xfrm>
              <a:off x="0" y="-38100"/>
              <a:ext cx="1298035" cy="177809"/>
            </a:xfrm>
            <a:prstGeom prst="rect">
              <a:avLst/>
            </a:prstGeom>
          </p:spPr>
          <p:txBody>
            <a:bodyPr lIns="50800" tIns="50800" rIns="50800" bIns="50800" rtlCol="0" anchor="ctr"/>
            <a:lstStyle/>
            <a:p>
              <a:pPr algn="ctr">
                <a:lnSpc>
                  <a:spcPts val="2800"/>
                </a:lnSpc>
              </a:pPr>
              <a:r>
                <a:rPr lang="en-US" sz="2000" b="1" spc="-20">
                  <a:solidFill>
                    <a:srgbClr val="FFFFFF">
                      <a:alpha val="29804"/>
                    </a:srgbClr>
                  </a:solidFill>
                  <a:latin typeface="Montserrat Bold"/>
                  <a:ea typeface="Montserrat Bold"/>
                  <a:cs typeface="Montserrat Bold"/>
                  <a:sym typeface="Montserrat Bold"/>
                </a:rPr>
                <a:t>BUSINESS UNDERSTANDING</a:t>
              </a:r>
            </a:p>
          </p:txBody>
        </p:sp>
      </p:grpSp>
      <p:grpSp>
        <p:nvGrpSpPr>
          <p:cNvPr id="9" name="Group 9"/>
          <p:cNvGrpSpPr/>
          <p:nvPr/>
        </p:nvGrpSpPr>
        <p:grpSpPr>
          <a:xfrm>
            <a:off x="12552008" y="9678769"/>
            <a:ext cx="4928207" cy="530458"/>
            <a:chOff x="0" y="0"/>
            <a:chExt cx="1297964" cy="139709"/>
          </a:xfrm>
        </p:grpSpPr>
        <p:sp>
          <p:nvSpPr>
            <p:cNvPr id="10" name="Freeform 10"/>
            <p:cNvSpPr/>
            <p:nvPr/>
          </p:nvSpPr>
          <p:spPr>
            <a:xfrm>
              <a:off x="0" y="0"/>
              <a:ext cx="1297964" cy="139709"/>
            </a:xfrm>
            <a:custGeom>
              <a:avLst/>
              <a:gdLst/>
              <a:ahLst/>
              <a:cxnLst/>
              <a:rect l="l" t="t" r="r" b="b"/>
              <a:pathLst>
                <a:path w="1297964" h="139709">
                  <a:moveTo>
                    <a:pt x="69855" y="0"/>
                  </a:moveTo>
                  <a:lnTo>
                    <a:pt x="1228110" y="0"/>
                  </a:lnTo>
                  <a:cubicBezTo>
                    <a:pt x="1246636" y="0"/>
                    <a:pt x="1264404" y="7360"/>
                    <a:pt x="1277504" y="20460"/>
                  </a:cubicBezTo>
                  <a:cubicBezTo>
                    <a:pt x="1290604" y="33560"/>
                    <a:pt x="1297964" y="51328"/>
                    <a:pt x="1297964" y="69855"/>
                  </a:cubicBezTo>
                  <a:lnTo>
                    <a:pt x="1297964" y="69855"/>
                  </a:lnTo>
                  <a:cubicBezTo>
                    <a:pt x="1297964" y="88381"/>
                    <a:pt x="1290604" y="106149"/>
                    <a:pt x="1277504" y="119249"/>
                  </a:cubicBezTo>
                  <a:cubicBezTo>
                    <a:pt x="1264404" y="132350"/>
                    <a:pt x="1246636" y="139709"/>
                    <a:pt x="1228110"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alpha val="29804"/>
              </a:srgbClr>
            </a:solidFill>
          </p:spPr>
        </p:sp>
        <p:sp>
          <p:nvSpPr>
            <p:cNvPr id="11" name="TextBox 11"/>
            <p:cNvSpPr txBox="1"/>
            <p:nvPr/>
          </p:nvSpPr>
          <p:spPr>
            <a:xfrm>
              <a:off x="0" y="-38100"/>
              <a:ext cx="1297964" cy="177809"/>
            </a:xfrm>
            <a:prstGeom prst="rect">
              <a:avLst/>
            </a:prstGeom>
          </p:spPr>
          <p:txBody>
            <a:bodyPr lIns="50800" tIns="50800" rIns="50800" bIns="50800" rtlCol="0" anchor="ctr"/>
            <a:lstStyle/>
            <a:p>
              <a:pPr algn="ctr">
                <a:lnSpc>
                  <a:spcPts val="2800"/>
                </a:lnSpc>
              </a:pPr>
              <a:r>
                <a:rPr lang="en-US" sz="2000" b="1" spc="-20">
                  <a:solidFill>
                    <a:srgbClr val="FFFFFF">
                      <a:alpha val="29804"/>
                    </a:srgbClr>
                  </a:solidFill>
                  <a:latin typeface="Montserrat Bold"/>
                  <a:ea typeface="Montserrat Bold"/>
                  <a:cs typeface="Montserrat Bold"/>
                  <a:sym typeface="Montserrat Bold"/>
                </a:rPr>
                <a:t>MODELING AND EVALUATION</a:t>
              </a:r>
            </a:p>
          </p:txBody>
        </p:sp>
      </p:grpSp>
      <p:grpSp>
        <p:nvGrpSpPr>
          <p:cNvPr id="12" name="Group 12"/>
          <p:cNvGrpSpPr/>
          <p:nvPr/>
        </p:nvGrpSpPr>
        <p:grpSpPr>
          <a:xfrm>
            <a:off x="6644145" y="9678769"/>
            <a:ext cx="4999978" cy="530458"/>
            <a:chOff x="0" y="0"/>
            <a:chExt cx="1316867" cy="139709"/>
          </a:xfrm>
        </p:grpSpPr>
        <p:sp>
          <p:nvSpPr>
            <p:cNvPr id="13" name="Freeform 13"/>
            <p:cNvSpPr/>
            <p:nvPr/>
          </p:nvSpPr>
          <p:spPr>
            <a:xfrm>
              <a:off x="0" y="0"/>
              <a:ext cx="1316867" cy="139709"/>
            </a:xfrm>
            <a:custGeom>
              <a:avLst/>
              <a:gdLst/>
              <a:ahLst/>
              <a:cxnLst/>
              <a:rect l="l" t="t" r="r" b="b"/>
              <a:pathLst>
                <a:path w="1316867" h="139709">
                  <a:moveTo>
                    <a:pt x="69855" y="0"/>
                  </a:moveTo>
                  <a:lnTo>
                    <a:pt x="1247012" y="0"/>
                  </a:lnTo>
                  <a:cubicBezTo>
                    <a:pt x="1265539" y="0"/>
                    <a:pt x="1283306" y="7360"/>
                    <a:pt x="1296407" y="20460"/>
                  </a:cubicBezTo>
                  <a:cubicBezTo>
                    <a:pt x="1309507" y="33560"/>
                    <a:pt x="1316867" y="51328"/>
                    <a:pt x="1316867" y="69855"/>
                  </a:cubicBezTo>
                  <a:lnTo>
                    <a:pt x="1316867" y="69855"/>
                  </a:lnTo>
                  <a:cubicBezTo>
                    <a:pt x="1316867" y="88381"/>
                    <a:pt x="1309507" y="106149"/>
                    <a:pt x="1296407" y="119249"/>
                  </a:cubicBezTo>
                  <a:cubicBezTo>
                    <a:pt x="1283306" y="132350"/>
                    <a:pt x="1265539" y="139709"/>
                    <a:pt x="1247012"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solidFill>
          </p:spPr>
        </p:sp>
        <p:sp>
          <p:nvSpPr>
            <p:cNvPr id="14" name="TextBox 14"/>
            <p:cNvSpPr txBox="1"/>
            <p:nvPr/>
          </p:nvSpPr>
          <p:spPr>
            <a:xfrm>
              <a:off x="0" y="-38100"/>
              <a:ext cx="1316867" cy="177809"/>
            </a:xfrm>
            <a:prstGeom prst="rect">
              <a:avLst/>
            </a:prstGeom>
          </p:spPr>
          <p:txBody>
            <a:bodyPr lIns="50800" tIns="50800" rIns="50800" bIns="50800" rtlCol="0" anchor="ctr"/>
            <a:lstStyle/>
            <a:p>
              <a:pPr algn="ctr">
                <a:lnSpc>
                  <a:spcPts val="2800"/>
                </a:lnSpc>
              </a:pPr>
              <a:r>
                <a:rPr lang="en-US" sz="2000" b="1" spc="-20">
                  <a:solidFill>
                    <a:srgbClr val="FFFFFF"/>
                  </a:solidFill>
                  <a:latin typeface="Montserrat Bold"/>
                  <a:ea typeface="Montserrat Bold"/>
                  <a:cs typeface="Montserrat Bold"/>
                  <a:sym typeface="Montserrat Bold"/>
                </a:rPr>
                <a:t>DATA PREPARATION</a:t>
              </a:r>
            </a:p>
          </p:txBody>
        </p:sp>
      </p:grpSp>
      <p:sp>
        <p:nvSpPr>
          <p:cNvPr id="15" name="AutoShape 15"/>
          <p:cNvSpPr/>
          <p:nvPr/>
        </p:nvSpPr>
        <p:spPr>
          <a:xfrm flipV="1">
            <a:off x="9144000" y="1653839"/>
            <a:ext cx="0" cy="4396232"/>
          </a:xfrm>
          <a:prstGeom prst="line">
            <a:avLst/>
          </a:prstGeom>
          <a:ln w="38100" cap="flat">
            <a:solidFill>
              <a:srgbClr val="000000"/>
            </a:solidFill>
            <a:prstDash val="solid"/>
            <a:headEnd type="none" w="sm" len="sm"/>
            <a:tailEnd type="none" w="sm" len="sm"/>
          </a:ln>
        </p:spPr>
      </p:sp>
      <p:grpSp>
        <p:nvGrpSpPr>
          <p:cNvPr id="16" name="Group 16"/>
          <p:cNvGrpSpPr/>
          <p:nvPr/>
        </p:nvGrpSpPr>
        <p:grpSpPr>
          <a:xfrm>
            <a:off x="1026887" y="2530139"/>
            <a:ext cx="7583713" cy="3245866"/>
            <a:chOff x="0" y="0"/>
            <a:chExt cx="1997356" cy="854878"/>
          </a:xfrm>
        </p:grpSpPr>
        <p:sp>
          <p:nvSpPr>
            <p:cNvPr id="17" name="Freeform 17"/>
            <p:cNvSpPr/>
            <p:nvPr/>
          </p:nvSpPr>
          <p:spPr>
            <a:xfrm>
              <a:off x="0" y="0"/>
              <a:ext cx="1997357" cy="854878"/>
            </a:xfrm>
            <a:custGeom>
              <a:avLst/>
              <a:gdLst/>
              <a:ahLst/>
              <a:cxnLst/>
              <a:rect l="l" t="t" r="r" b="b"/>
              <a:pathLst>
                <a:path w="1997357" h="854878">
                  <a:moveTo>
                    <a:pt x="0" y="0"/>
                  </a:moveTo>
                  <a:lnTo>
                    <a:pt x="1997357" y="0"/>
                  </a:lnTo>
                  <a:lnTo>
                    <a:pt x="1997357" y="854878"/>
                  </a:lnTo>
                  <a:lnTo>
                    <a:pt x="0" y="854878"/>
                  </a:lnTo>
                  <a:close/>
                </a:path>
              </a:pathLst>
            </a:custGeom>
            <a:solidFill>
              <a:srgbClr val="190D9B"/>
            </a:solidFill>
          </p:spPr>
        </p:sp>
        <p:sp>
          <p:nvSpPr>
            <p:cNvPr id="18" name="TextBox 18"/>
            <p:cNvSpPr txBox="1"/>
            <p:nvPr/>
          </p:nvSpPr>
          <p:spPr>
            <a:xfrm>
              <a:off x="0" y="-38100"/>
              <a:ext cx="1997356" cy="892978"/>
            </a:xfrm>
            <a:prstGeom prst="rect">
              <a:avLst/>
            </a:prstGeom>
          </p:spPr>
          <p:txBody>
            <a:bodyPr lIns="254000" tIns="254000" rIns="254000" bIns="254000" rtlCol="0" anchor="ctr"/>
            <a:lstStyle/>
            <a:p>
              <a:pPr marL="431801" lvl="1" indent="-215900" algn="just">
                <a:lnSpc>
                  <a:spcPts val="2800"/>
                </a:lnSpc>
                <a:buFont typeface="Arial"/>
                <a:buChar char="•"/>
              </a:pPr>
              <a:r>
                <a:rPr lang="en-US" sz="2000" spc="-20" dirty="0" err="1">
                  <a:solidFill>
                    <a:srgbClr val="FFFFFF"/>
                  </a:solidFill>
                  <a:latin typeface="Montserrat Medium"/>
                  <a:ea typeface="Montserrat Medium"/>
                  <a:cs typeface="Montserrat Medium"/>
                  <a:sym typeface="Montserrat Medium"/>
                </a:rPr>
                <a:t>Dữ</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liệu</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không</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đầy</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đủ</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theo</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thời</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gian</a:t>
              </a:r>
              <a:endParaRPr lang="en-US" sz="2000" spc="-20" dirty="0">
                <a:solidFill>
                  <a:srgbClr val="FFFFFF"/>
                </a:solidFill>
                <a:latin typeface="Montserrat Medium"/>
                <a:ea typeface="Montserrat Medium"/>
                <a:cs typeface="Montserrat Medium"/>
                <a:sym typeface="Montserrat Medium"/>
              </a:endParaRPr>
            </a:p>
            <a:p>
              <a:pPr marL="431801" lvl="1" indent="-215900" algn="just">
                <a:lnSpc>
                  <a:spcPts val="2800"/>
                </a:lnSpc>
                <a:buFont typeface="Arial"/>
                <a:buChar char="•"/>
              </a:pPr>
              <a:r>
                <a:rPr lang="en-US" sz="2000" spc="-20" dirty="0" err="1">
                  <a:solidFill>
                    <a:srgbClr val="FFFFFF"/>
                  </a:solidFill>
                  <a:latin typeface="Montserrat Medium"/>
                  <a:ea typeface="Montserrat Medium"/>
                  <a:cs typeface="Montserrat Medium"/>
                  <a:sym typeface="Montserrat Medium"/>
                </a:rPr>
                <a:t>Tồn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tại</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nhiều</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giá</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trị</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ngoại</a:t>
              </a:r>
              <a:r>
                <a:rPr lang="en-US" sz="2000" spc="-20" dirty="0">
                  <a:solidFill>
                    <a:srgbClr val="FFFFFF"/>
                  </a:solidFill>
                  <a:latin typeface="Montserrat Medium"/>
                  <a:ea typeface="Montserrat Medium"/>
                  <a:cs typeface="Montserrat Medium"/>
                  <a:sym typeface="Montserrat Medium"/>
                </a:rPr>
                <a:t> lai</a:t>
              </a:r>
            </a:p>
            <a:p>
              <a:pPr marL="431801" lvl="1" indent="-215900" algn="just">
                <a:lnSpc>
                  <a:spcPts val="2800"/>
                </a:lnSpc>
                <a:buFont typeface="Arial"/>
                <a:buChar char="•"/>
              </a:pPr>
              <a:r>
                <a:rPr lang="en-US" sz="2000" spc="-20" dirty="0" err="1">
                  <a:solidFill>
                    <a:srgbClr val="FFFFFF"/>
                  </a:solidFill>
                  <a:latin typeface="Montserrat Medium"/>
                  <a:ea typeface="Montserrat Medium"/>
                  <a:cs typeface="Montserrat Medium"/>
                  <a:sym typeface="Montserrat Medium"/>
                </a:rPr>
                <a:t>Thiếu</a:t>
              </a:r>
              <a:r>
                <a:rPr lang="en-US" sz="2000" spc="-20" dirty="0">
                  <a:solidFill>
                    <a:srgbClr val="FFFFFF"/>
                  </a:solidFill>
                  <a:latin typeface="Montserrat Medium"/>
                  <a:ea typeface="Montserrat Medium"/>
                  <a:cs typeface="Montserrat Medium"/>
                  <a:sym typeface="Montserrat Medium"/>
                </a:rPr>
                <a:t> feature </a:t>
              </a:r>
              <a:r>
                <a:rPr lang="en-US" sz="2000" spc="-20" dirty="0" err="1">
                  <a:solidFill>
                    <a:srgbClr val="FFFFFF"/>
                  </a:solidFill>
                  <a:latin typeface="Montserrat Medium"/>
                  <a:ea typeface="Montserrat Medium"/>
                  <a:cs typeface="Montserrat Medium"/>
                  <a:sym typeface="Montserrat Medium"/>
                </a:rPr>
                <a:t>phản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ánh</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ngữ</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cảnh</a:t>
              </a:r>
              <a:endParaRPr lang="en-US" sz="2000" spc="-20" dirty="0">
                <a:solidFill>
                  <a:srgbClr val="FFFFFF"/>
                </a:solidFill>
                <a:latin typeface="Montserrat Medium"/>
                <a:ea typeface="Montserrat Medium"/>
                <a:cs typeface="Montserrat Medium"/>
                <a:sym typeface="Montserrat Medium"/>
              </a:endParaRPr>
            </a:p>
            <a:p>
              <a:pPr marL="431801" lvl="1" indent="-215900" algn="just">
                <a:lnSpc>
                  <a:spcPts val="2800"/>
                </a:lnSpc>
                <a:buFont typeface="Arial"/>
                <a:buChar char="•"/>
              </a:pPr>
              <a:r>
                <a:rPr lang="en-US" sz="2000" spc="-20" dirty="0" err="1">
                  <a:solidFill>
                    <a:srgbClr val="FFFFFF"/>
                  </a:solidFill>
                  <a:latin typeface="Montserrat Medium"/>
                  <a:ea typeface="Montserrat Medium"/>
                  <a:cs typeface="Montserrat Medium"/>
                  <a:sym typeface="Montserrat Medium"/>
                </a:rPr>
                <a:t>Không</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đồng</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nhất</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về</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định</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dạng</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và</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tên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biến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giữa</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các</a:t>
              </a:r>
              <a:r>
                <a:rPr lang="en-US" sz="2000" spc="-20" dirty="0">
                  <a:solidFill>
                    <a:srgbClr val="FFFFFF"/>
                  </a:solidFill>
                  <a:latin typeface="Montserrat Medium"/>
                  <a:ea typeface="Montserrat Medium"/>
                  <a:cs typeface="Montserrat Medium"/>
                  <a:sym typeface="Montserrat Medium"/>
                </a:rPr>
                <a:t> file</a:t>
              </a:r>
            </a:p>
            <a:p>
              <a:pPr marL="431801" lvl="1" indent="-215900" algn="just">
                <a:lnSpc>
                  <a:spcPts val="2800"/>
                </a:lnSpc>
                <a:buFont typeface="Arial"/>
                <a:buChar char="•"/>
              </a:pPr>
              <a:r>
                <a:rPr lang="en-US" sz="2000" spc="-20" dirty="0" err="1">
                  <a:solidFill>
                    <a:srgbClr val="FFFFFF"/>
                  </a:solidFill>
                  <a:latin typeface="Montserrat Medium"/>
                  <a:ea typeface="Montserrat Medium"/>
                  <a:cs typeface="Montserrat Medium"/>
                  <a:sym typeface="Montserrat Medium"/>
                </a:rPr>
                <a:t>Mất</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cân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bằng</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trong</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phân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phối</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dữ</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liệu</a:t>
              </a:r>
              <a:endParaRPr lang="en-US" sz="2000" spc="-20" dirty="0">
                <a:solidFill>
                  <a:srgbClr val="FFFFFF"/>
                </a:solidFill>
                <a:latin typeface="Montserrat Medium"/>
                <a:ea typeface="Montserrat Medium"/>
                <a:cs typeface="Montserrat Medium"/>
                <a:sym typeface="Montserrat Medium"/>
              </a:endParaRPr>
            </a:p>
            <a:p>
              <a:pPr marL="431801" lvl="1" indent="-215900" algn="just">
                <a:lnSpc>
                  <a:spcPts val="2800"/>
                </a:lnSpc>
                <a:buFont typeface="Arial"/>
                <a:buChar char="•"/>
              </a:pPr>
              <a:r>
                <a:rPr lang="en-US" sz="2000" spc="-20" dirty="0" err="1">
                  <a:solidFill>
                    <a:srgbClr val="FFFFFF"/>
                  </a:solidFill>
                  <a:latin typeface="Montserrat Medium"/>
                  <a:ea typeface="Montserrat Medium"/>
                  <a:cs typeface="Montserrat Medium"/>
                  <a:sym typeface="Montserrat Medium"/>
                </a:rPr>
                <a:t>Thiếu</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cột</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định</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danh</a:t>
              </a:r>
              <a:r>
                <a:rPr lang="en-US" sz="2000" spc="-20" dirty="0">
                  <a:solidFill>
                    <a:srgbClr val="FFFFFF"/>
                  </a:solidFill>
                  <a:latin typeface="Montserrat Medium"/>
                  <a:ea typeface="Montserrat Medium"/>
                  <a:cs typeface="Montserrat Medium"/>
                  <a:sym typeface="Montserrat Medium"/>
                </a:rPr>
                <a:t> (label) </a:t>
              </a:r>
              <a:r>
                <a:rPr lang="en-US" sz="2000" spc="-20" dirty="0" err="1">
                  <a:solidFill>
                    <a:srgbClr val="FFFFFF"/>
                  </a:solidFill>
                  <a:latin typeface="Montserrat Medium"/>
                  <a:ea typeface="Montserrat Medium"/>
                  <a:cs typeface="Montserrat Medium"/>
                  <a:sym typeface="Montserrat Medium"/>
                </a:rPr>
                <a:t>rõ</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ràng</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cho</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một</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số</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tập</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dữ</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liệu</a:t>
              </a:r>
              <a:endParaRPr lang="en-US" sz="2000" spc="-20" dirty="0">
                <a:solidFill>
                  <a:srgbClr val="FFFFFF"/>
                </a:solidFill>
                <a:latin typeface="Montserrat Medium"/>
                <a:ea typeface="Montserrat Medium"/>
                <a:cs typeface="Montserrat Medium"/>
                <a:sym typeface="Montserrat Medium"/>
              </a:endParaRPr>
            </a:p>
          </p:txBody>
        </p:sp>
      </p:grpSp>
      <p:sp>
        <p:nvSpPr>
          <p:cNvPr id="19" name="TextBox 19"/>
          <p:cNvSpPr txBox="1"/>
          <p:nvPr/>
        </p:nvSpPr>
        <p:spPr>
          <a:xfrm>
            <a:off x="352193" y="196514"/>
            <a:ext cx="8278688" cy="501650"/>
          </a:xfrm>
          <a:prstGeom prst="rect">
            <a:avLst/>
          </a:prstGeom>
        </p:spPr>
        <p:txBody>
          <a:bodyPr lIns="0" tIns="0" rIns="0" bIns="0" rtlCol="0" anchor="t">
            <a:spAutoFit/>
          </a:bodyPr>
          <a:lstStyle/>
          <a:p>
            <a:pPr algn="l">
              <a:lnSpc>
                <a:spcPts val="3849"/>
              </a:lnSpc>
            </a:pPr>
            <a:r>
              <a:rPr lang="en-US" sz="3499">
                <a:solidFill>
                  <a:srgbClr val="190D9B"/>
                </a:solidFill>
                <a:latin typeface="Anton"/>
                <a:ea typeface="Anton"/>
                <a:cs typeface="Anton"/>
                <a:sym typeface="Anton"/>
              </a:rPr>
              <a:t>ĐÁNH GIÁ CHẤT LƯỢNG DỮ LIỆU VÀ XỬ LÝ DỮ LIỆU</a:t>
            </a:r>
          </a:p>
        </p:txBody>
      </p:sp>
      <p:sp>
        <p:nvSpPr>
          <p:cNvPr id="20" name="TextBox 20"/>
          <p:cNvSpPr txBox="1"/>
          <p:nvPr/>
        </p:nvSpPr>
        <p:spPr>
          <a:xfrm>
            <a:off x="3110042" y="1682414"/>
            <a:ext cx="2991600" cy="501650"/>
          </a:xfrm>
          <a:prstGeom prst="rect">
            <a:avLst/>
          </a:prstGeom>
        </p:spPr>
        <p:txBody>
          <a:bodyPr lIns="0" tIns="0" rIns="0" bIns="0" rtlCol="0" anchor="t">
            <a:spAutoFit/>
          </a:bodyPr>
          <a:lstStyle/>
          <a:p>
            <a:pPr algn="l">
              <a:lnSpc>
                <a:spcPts val="3849"/>
              </a:lnSpc>
            </a:pPr>
            <a:r>
              <a:rPr lang="en-US" sz="3499">
                <a:solidFill>
                  <a:srgbClr val="190D9B"/>
                </a:solidFill>
                <a:latin typeface="Anton"/>
                <a:ea typeface="Anton"/>
                <a:cs typeface="Anton"/>
                <a:sym typeface="Anton"/>
              </a:rPr>
              <a:t>VẤN ĐỀ GẶP PHẢI</a:t>
            </a:r>
          </a:p>
        </p:txBody>
      </p:sp>
      <p:sp>
        <p:nvSpPr>
          <p:cNvPr id="21" name="TextBox 21"/>
          <p:cNvSpPr txBox="1"/>
          <p:nvPr/>
        </p:nvSpPr>
        <p:spPr>
          <a:xfrm>
            <a:off x="12182475" y="1682414"/>
            <a:ext cx="2163920" cy="501650"/>
          </a:xfrm>
          <a:prstGeom prst="rect">
            <a:avLst/>
          </a:prstGeom>
        </p:spPr>
        <p:txBody>
          <a:bodyPr lIns="0" tIns="0" rIns="0" bIns="0" rtlCol="0" anchor="t">
            <a:spAutoFit/>
          </a:bodyPr>
          <a:lstStyle/>
          <a:p>
            <a:pPr algn="l">
              <a:lnSpc>
                <a:spcPts val="3849"/>
              </a:lnSpc>
            </a:pPr>
            <a:r>
              <a:rPr lang="en-US" sz="3499">
                <a:solidFill>
                  <a:srgbClr val="190D9B"/>
                </a:solidFill>
                <a:latin typeface="Anton"/>
                <a:ea typeface="Anton"/>
                <a:cs typeface="Anton"/>
                <a:sym typeface="Anton"/>
              </a:rPr>
              <a:t>CÁCH XỬ LÝ</a:t>
            </a:r>
          </a:p>
        </p:txBody>
      </p:sp>
      <p:grpSp>
        <p:nvGrpSpPr>
          <p:cNvPr id="22" name="Group 22"/>
          <p:cNvGrpSpPr/>
          <p:nvPr/>
        </p:nvGrpSpPr>
        <p:grpSpPr>
          <a:xfrm>
            <a:off x="9677400" y="2530139"/>
            <a:ext cx="7581900" cy="3245866"/>
            <a:chOff x="0" y="0"/>
            <a:chExt cx="1996879" cy="854878"/>
          </a:xfrm>
        </p:grpSpPr>
        <p:sp>
          <p:nvSpPr>
            <p:cNvPr id="23" name="Freeform 23"/>
            <p:cNvSpPr/>
            <p:nvPr/>
          </p:nvSpPr>
          <p:spPr>
            <a:xfrm>
              <a:off x="0" y="0"/>
              <a:ext cx="1996879" cy="854878"/>
            </a:xfrm>
            <a:custGeom>
              <a:avLst/>
              <a:gdLst/>
              <a:ahLst/>
              <a:cxnLst/>
              <a:rect l="l" t="t" r="r" b="b"/>
              <a:pathLst>
                <a:path w="1996879" h="854878">
                  <a:moveTo>
                    <a:pt x="0" y="0"/>
                  </a:moveTo>
                  <a:lnTo>
                    <a:pt x="1996879" y="0"/>
                  </a:lnTo>
                  <a:lnTo>
                    <a:pt x="1996879" y="854878"/>
                  </a:lnTo>
                  <a:lnTo>
                    <a:pt x="0" y="854878"/>
                  </a:lnTo>
                  <a:close/>
                </a:path>
              </a:pathLst>
            </a:custGeom>
            <a:solidFill>
              <a:srgbClr val="190D9B"/>
            </a:solidFill>
          </p:spPr>
        </p:sp>
        <p:sp>
          <p:nvSpPr>
            <p:cNvPr id="24" name="TextBox 24"/>
            <p:cNvSpPr txBox="1"/>
            <p:nvPr/>
          </p:nvSpPr>
          <p:spPr>
            <a:xfrm>
              <a:off x="0" y="-38100"/>
              <a:ext cx="1996879" cy="892978"/>
            </a:xfrm>
            <a:prstGeom prst="rect">
              <a:avLst/>
            </a:prstGeom>
          </p:spPr>
          <p:txBody>
            <a:bodyPr lIns="254000" tIns="254000" rIns="254000" bIns="254000" rtlCol="0" anchor="ctr"/>
            <a:lstStyle/>
            <a:p>
              <a:pPr algn="just">
                <a:lnSpc>
                  <a:spcPts val="2800"/>
                </a:lnSpc>
              </a:pPr>
              <a:r>
                <a:rPr lang="en-US" sz="2000" spc="-20" dirty="0" err="1">
                  <a:solidFill>
                    <a:srgbClr val="FFFFFF"/>
                  </a:solidFill>
                  <a:latin typeface="Montserrat Medium"/>
                  <a:ea typeface="Montserrat Medium"/>
                  <a:cs typeface="Montserrat Medium"/>
                  <a:sym typeface="Montserrat Medium"/>
                </a:rPr>
                <a:t>Xử</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lý</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chuẩn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hóa</a:t>
              </a:r>
              <a:r>
                <a:rPr lang="en-US" sz="2000" spc="-20" dirty="0">
                  <a:solidFill>
                    <a:srgbClr val="FFFFFF"/>
                  </a:solidFill>
                  <a:latin typeface="Montserrat Medium"/>
                  <a:ea typeface="Montserrat Medium"/>
                  <a:cs typeface="Montserrat Medium"/>
                  <a:sym typeface="Montserrat Medium"/>
                </a:rPr>
                <a:t>, Denton, </a:t>
              </a:r>
              <a:r>
                <a:rPr lang="en-US" sz="2000" spc="-20" dirty="0" err="1">
                  <a:solidFill>
                    <a:srgbClr val="FFFFFF"/>
                  </a:solidFill>
                  <a:latin typeface="Montserrat Medium"/>
                  <a:ea typeface="Montserrat Medium"/>
                  <a:cs typeface="Montserrat Medium"/>
                  <a:sym typeface="Montserrat Medium"/>
                </a:rPr>
                <a:t>trích</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xuất</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đặc</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trưng</a:t>
              </a:r>
              <a:r>
                <a:rPr lang="en-US" sz="2000" spc="-20" dirty="0">
                  <a:solidFill>
                    <a:srgbClr val="FFFFFF"/>
                  </a:solidFill>
                  <a:latin typeface="Montserrat Medium"/>
                  <a:ea typeface="Montserrat Medium"/>
                  <a:cs typeface="Montserrat Medium"/>
                  <a:sym typeface="Montserrat Medium"/>
                </a:rPr>
                <a:t>, vector </a:t>
              </a:r>
              <a:r>
                <a:rPr lang="en-US" sz="2000" spc="-20" dirty="0" err="1">
                  <a:solidFill>
                    <a:srgbClr val="FFFFFF"/>
                  </a:solidFill>
                  <a:latin typeface="Montserrat Medium"/>
                  <a:ea typeface="Montserrat Medium"/>
                  <a:cs typeface="Montserrat Medium"/>
                  <a:sym typeface="Montserrat Medium"/>
                </a:rPr>
                <a:t>hóa</a:t>
              </a:r>
              <a:r>
                <a:rPr lang="en-US" sz="2000" spc="-20" dirty="0">
                  <a:solidFill>
                    <a:srgbClr val="FFFFFF"/>
                  </a:solidFill>
                  <a:latin typeface="Montserrat Medium"/>
                  <a:ea typeface="Montserrat Medium"/>
                  <a:cs typeface="Montserrat Medium"/>
                  <a:sym typeface="Montserrat Medium"/>
                </a:rPr>
                <a:t> </a:t>
              </a:r>
            </a:p>
            <a:p>
              <a:pPr marL="431801" lvl="1" indent="-215900" algn="just">
                <a:lnSpc>
                  <a:spcPts val="2800"/>
                </a:lnSpc>
                <a:buFont typeface="Arial"/>
                <a:buChar char="•"/>
              </a:pPr>
              <a:r>
                <a:rPr lang="en-US" sz="2000" spc="-20" dirty="0" err="1">
                  <a:solidFill>
                    <a:srgbClr val="FFFFFF"/>
                  </a:solidFill>
                  <a:latin typeface="Montserrat Medium"/>
                  <a:ea typeface="Montserrat Medium"/>
                  <a:cs typeface="Montserrat Medium"/>
                  <a:sym typeface="Montserrat Medium"/>
                </a:rPr>
                <a:t>Chuẩn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hóa</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thời</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gian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dữ</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liệu</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giá</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biến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đổi</a:t>
              </a:r>
              <a:r>
                <a:rPr lang="en-US" sz="2000" spc="-20" dirty="0">
                  <a:solidFill>
                    <a:srgbClr val="FFFFFF"/>
                  </a:solidFill>
                  <a:latin typeface="Montserrat Medium"/>
                  <a:ea typeface="Montserrat Medium"/>
                  <a:cs typeface="Montserrat Medium"/>
                  <a:sym typeface="Montserrat Medium"/>
                </a:rPr>
                <a:t> log, </a:t>
              </a:r>
              <a:r>
                <a:rPr lang="en-US" sz="2000" spc="-20" dirty="0" err="1">
                  <a:solidFill>
                    <a:srgbClr val="FFFFFF"/>
                  </a:solidFill>
                  <a:latin typeface="Montserrat Medium"/>
                  <a:ea typeface="Montserrat Medium"/>
                  <a:cs typeface="Montserrat Medium"/>
                  <a:sym typeface="Montserrat Medium"/>
                </a:rPr>
                <a:t>tính</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trung</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bình</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trượt</a:t>
              </a:r>
              <a:r>
                <a:rPr lang="en-US" sz="2000" spc="-20" dirty="0">
                  <a:solidFill>
                    <a:srgbClr val="FFFFFF"/>
                  </a:solidFill>
                  <a:latin typeface="Montserrat Medium"/>
                  <a:ea typeface="Montserrat Medium"/>
                  <a:cs typeface="Montserrat Medium"/>
                  <a:sym typeface="Montserrat Medium"/>
                </a:rPr>
                <a:t> (MA).</a:t>
              </a:r>
            </a:p>
            <a:p>
              <a:pPr marL="431801" lvl="1" indent="-215900" algn="just">
                <a:lnSpc>
                  <a:spcPts val="2800"/>
                </a:lnSpc>
                <a:buFont typeface="Arial"/>
                <a:buChar char="•"/>
              </a:pPr>
              <a:r>
                <a:rPr lang="en-US" sz="2000" spc="-20" dirty="0" err="1">
                  <a:solidFill>
                    <a:srgbClr val="FFFFFF"/>
                  </a:solidFill>
                  <a:latin typeface="Montserrat Medium"/>
                  <a:ea typeface="Montserrat Medium"/>
                  <a:cs typeface="Montserrat Medium"/>
                  <a:sym typeface="Montserrat Medium"/>
                </a:rPr>
                <a:t>Kết</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hợp</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đa</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nguồn</a:t>
              </a:r>
              <a:r>
                <a:rPr lang="en-US" sz="2000" spc="-20" dirty="0">
                  <a:solidFill>
                    <a:srgbClr val="FFFFFF"/>
                  </a:solidFill>
                  <a:latin typeface="Montserrat Medium"/>
                  <a:ea typeface="Montserrat Medium"/>
                  <a:cs typeface="Montserrat Medium"/>
                  <a:sym typeface="Montserrat Medium"/>
                </a:rPr>
                <a:t> (structured + unstructured).</a:t>
              </a:r>
            </a:p>
            <a:p>
              <a:pPr marL="431801" lvl="1" indent="-215900" algn="just">
                <a:lnSpc>
                  <a:spcPts val="2800"/>
                </a:lnSpc>
                <a:buFont typeface="Arial"/>
                <a:buChar char="•"/>
              </a:pPr>
              <a:r>
                <a:rPr lang="en-US" sz="2000" spc="-20" dirty="0" err="1">
                  <a:solidFill>
                    <a:srgbClr val="FFFFFF"/>
                  </a:solidFill>
                  <a:latin typeface="Montserrat Medium"/>
                  <a:ea typeface="Montserrat Medium"/>
                  <a:cs typeface="Montserrat Medium"/>
                  <a:sym typeface="Montserrat Medium"/>
                </a:rPr>
                <a:t>Loại</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bỏ</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nhiễu</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Chuyển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đổi</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văn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bản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thành</a:t>
              </a:r>
              <a:r>
                <a:rPr lang="en-US" sz="2000" spc="-20" dirty="0">
                  <a:solidFill>
                    <a:srgbClr val="FFFFFF"/>
                  </a:solidFill>
                  <a:latin typeface="Montserrat Medium"/>
                  <a:ea typeface="Montserrat Medium"/>
                  <a:cs typeface="Montserrat Medium"/>
                  <a:sym typeface="Montserrat Medium"/>
                </a:rPr>
                <a:t> embedding (TF-IDF, BERT, etc.).</a:t>
              </a:r>
            </a:p>
            <a:p>
              <a:pPr marL="431801" lvl="1" indent="-215900" algn="just">
                <a:lnSpc>
                  <a:spcPts val="2800"/>
                </a:lnSpc>
                <a:buFont typeface="Arial"/>
                <a:buChar char="•"/>
              </a:pPr>
              <a:r>
                <a:rPr lang="en-US" sz="2000" spc="-20" dirty="0" err="1">
                  <a:solidFill>
                    <a:srgbClr val="FFFFFF"/>
                  </a:solidFill>
                  <a:latin typeface="Montserrat Medium"/>
                  <a:ea typeface="Montserrat Medium"/>
                  <a:cs typeface="Montserrat Medium"/>
                  <a:sym typeface="Montserrat Medium"/>
                </a:rPr>
                <a:t>Tổng</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hợp</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thành</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bộ</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đặc</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trưng</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đầu</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vào</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cho</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mô</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hình</a:t>
              </a:r>
              <a:r>
                <a:rPr lang="en-US" sz="2000" spc="-20" dirty="0">
                  <a:solidFill>
                    <a:srgbClr val="FFFFFF"/>
                  </a:solidFill>
                  <a:latin typeface="Montserrat Medium"/>
                  <a:ea typeface="Montserrat Medium"/>
                  <a:cs typeface="Montserrat Medium"/>
                  <a:sym typeface="Montserrat Medium"/>
                </a:rPr>
                <a:t>.</a:t>
              </a:r>
            </a:p>
          </p:txBody>
        </p:sp>
      </p:grpSp>
      <p:grpSp>
        <p:nvGrpSpPr>
          <p:cNvPr id="25" name="Group 25"/>
          <p:cNvGrpSpPr/>
          <p:nvPr/>
        </p:nvGrpSpPr>
        <p:grpSpPr>
          <a:xfrm>
            <a:off x="1459473" y="7279011"/>
            <a:ext cx="6292738" cy="1702816"/>
            <a:chOff x="0" y="0"/>
            <a:chExt cx="1657347" cy="448478"/>
          </a:xfrm>
        </p:grpSpPr>
        <p:sp>
          <p:nvSpPr>
            <p:cNvPr id="26" name="Freeform 26"/>
            <p:cNvSpPr/>
            <p:nvPr/>
          </p:nvSpPr>
          <p:spPr>
            <a:xfrm>
              <a:off x="0" y="0"/>
              <a:ext cx="1657347" cy="448478"/>
            </a:xfrm>
            <a:custGeom>
              <a:avLst/>
              <a:gdLst/>
              <a:ahLst/>
              <a:cxnLst/>
              <a:rect l="l" t="t" r="r" b="b"/>
              <a:pathLst>
                <a:path w="1657347" h="448478">
                  <a:moveTo>
                    <a:pt x="62745" y="0"/>
                  </a:moveTo>
                  <a:lnTo>
                    <a:pt x="1594602" y="0"/>
                  </a:lnTo>
                  <a:cubicBezTo>
                    <a:pt x="1629255" y="0"/>
                    <a:pt x="1657347" y="28092"/>
                    <a:pt x="1657347" y="62745"/>
                  </a:cubicBezTo>
                  <a:lnTo>
                    <a:pt x="1657347" y="385733"/>
                  </a:lnTo>
                  <a:cubicBezTo>
                    <a:pt x="1657347" y="420386"/>
                    <a:pt x="1629255" y="448478"/>
                    <a:pt x="1594602" y="448478"/>
                  </a:cubicBezTo>
                  <a:lnTo>
                    <a:pt x="62745" y="448478"/>
                  </a:lnTo>
                  <a:cubicBezTo>
                    <a:pt x="28092" y="448478"/>
                    <a:pt x="0" y="420386"/>
                    <a:pt x="0" y="385733"/>
                  </a:cubicBezTo>
                  <a:lnTo>
                    <a:pt x="0" y="62745"/>
                  </a:lnTo>
                  <a:cubicBezTo>
                    <a:pt x="0" y="28092"/>
                    <a:pt x="28092" y="0"/>
                    <a:pt x="62745" y="0"/>
                  </a:cubicBezTo>
                  <a:close/>
                </a:path>
              </a:pathLst>
            </a:custGeom>
            <a:solidFill>
              <a:srgbClr val="FFFFFF"/>
            </a:solidFill>
            <a:ln w="28575" cap="rnd">
              <a:solidFill>
                <a:srgbClr val="000000"/>
              </a:solidFill>
              <a:prstDash val="lgDash"/>
              <a:round/>
            </a:ln>
          </p:spPr>
        </p:sp>
        <p:sp>
          <p:nvSpPr>
            <p:cNvPr id="27" name="TextBox 27"/>
            <p:cNvSpPr txBox="1"/>
            <p:nvPr/>
          </p:nvSpPr>
          <p:spPr>
            <a:xfrm>
              <a:off x="0" y="-38100"/>
              <a:ext cx="1657347" cy="486578"/>
            </a:xfrm>
            <a:prstGeom prst="rect">
              <a:avLst/>
            </a:prstGeom>
          </p:spPr>
          <p:txBody>
            <a:bodyPr lIns="127000" tIns="127000" rIns="127000" bIns="127000" rtlCol="0" anchor="ctr"/>
            <a:lstStyle/>
            <a:p>
              <a:pPr marL="431801" lvl="1" indent="-215900" algn="l">
                <a:lnSpc>
                  <a:spcPts val="2800"/>
                </a:lnSpc>
                <a:buFont typeface="Arial"/>
                <a:buChar char="•"/>
              </a:pPr>
              <a:r>
                <a:rPr lang="en-US" sz="2000" spc="-20" dirty="0" err="1">
                  <a:solidFill>
                    <a:srgbClr val="000000"/>
                  </a:solidFill>
                  <a:latin typeface="Montserrat Bold"/>
                  <a:ea typeface="Montserrat Bold"/>
                  <a:cs typeface="Montserrat Bold"/>
                  <a:sym typeface="Montserrat Bold"/>
                </a:rPr>
                <a:t>Xử</a:t>
              </a:r>
              <a:r>
                <a:rPr lang="en-US" sz="2000" spc="-20" dirty="0">
                  <a:solidFill>
                    <a:srgbClr val="000000"/>
                  </a:solidFill>
                  <a:latin typeface="Montserrat Bold"/>
                  <a:ea typeface="Montserrat Bold"/>
                  <a:cs typeface="Montserrat Bold"/>
                  <a:sym typeface="Montserrat Bold"/>
                </a:rPr>
                <a:t> </a:t>
              </a:r>
              <a:r>
                <a:rPr lang="en-US" sz="2000" spc="-20" dirty="0" err="1">
                  <a:solidFill>
                    <a:srgbClr val="000000"/>
                  </a:solidFill>
                  <a:latin typeface="Montserrat Bold"/>
                  <a:ea typeface="Montserrat Bold"/>
                  <a:cs typeface="Montserrat Bold"/>
                  <a:sym typeface="Montserrat Bold"/>
                </a:rPr>
                <a:t>lý</a:t>
              </a:r>
              <a:r>
                <a:rPr lang="en-US" sz="2000" spc="-20" dirty="0">
                  <a:solidFill>
                    <a:srgbClr val="000000"/>
                  </a:solidFill>
                  <a:latin typeface="Montserrat Bold"/>
                  <a:ea typeface="Montserrat Bold"/>
                  <a:cs typeface="Montserrat Bold"/>
                  <a:sym typeface="Montserrat Bold"/>
                </a:rPr>
                <a:t> </a:t>
              </a:r>
              <a:r>
                <a:rPr lang="en-US" sz="2000" spc="-20" dirty="0" err="1">
                  <a:solidFill>
                    <a:srgbClr val="000000"/>
                  </a:solidFill>
                  <a:latin typeface="Montserrat Bold"/>
                  <a:ea typeface="Montserrat Bold"/>
                  <a:cs typeface="Montserrat Bold"/>
                  <a:sym typeface="Montserrat Bold"/>
                </a:rPr>
                <a:t>giá</a:t>
              </a:r>
              <a:r>
                <a:rPr lang="en-US" sz="2000" spc="-20" dirty="0">
                  <a:solidFill>
                    <a:srgbClr val="000000"/>
                  </a:solidFill>
                  <a:latin typeface="Montserrat Bold"/>
                  <a:ea typeface="Montserrat Bold"/>
                  <a:cs typeface="Montserrat Bold"/>
                  <a:sym typeface="Montserrat Bold"/>
                </a:rPr>
                <a:t> </a:t>
              </a:r>
              <a:r>
                <a:rPr lang="en-US" sz="2000" spc="-20" dirty="0" err="1">
                  <a:solidFill>
                    <a:srgbClr val="000000"/>
                  </a:solidFill>
                  <a:latin typeface="Montserrat Bold"/>
                  <a:ea typeface="Montserrat Bold"/>
                  <a:cs typeface="Montserrat Bold"/>
                  <a:sym typeface="Montserrat Bold"/>
                </a:rPr>
                <a:t>trị</a:t>
              </a:r>
              <a:r>
                <a:rPr lang="en-US" sz="2000" spc="-20" dirty="0">
                  <a:solidFill>
                    <a:srgbClr val="000000"/>
                  </a:solidFill>
                  <a:latin typeface="Montserrat Bold"/>
                  <a:ea typeface="Montserrat Bold"/>
                  <a:cs typeface="Montserrat Bold"/>
                  <a:sym typeface="Montserrat Bold"/>
                </a:rPr>
                <a:t> </a:t>
              </a:r>
              <a:r>
                <a:rPr lang="en-US" sz="2000" spc="-20" dirty="0" err="1">
                  <a:solidFill>
                    <a:srgbClr val="000000"/>
                  </a:solidFill>
                  <a:latin typeface="Montserrat Bold"/>
                  <a:ea typeface="Montserrat Bold"/>
                  <a:cs typeface="Montserrat Bold"/>
                  <a:sym typeface="Montserrat Bold"/>
                </a:rPr>
                <a:t>ngoại</a:t>
              </a:r>
              <a:r>
                <a:rPr lang="en-US" sz="2000" spc="-20" dirty="0">
                  <a:solidFill>
                    <a:srgbClr val="000000"/>
                  </a:solidFill>
                  <a:latin typeface="Montserrat Bold"/>
                  <a:ea typeface="Montserrat Bold"/>
                  <a:cs typeface="Montserrat Bold"/>
                  <a:sym typeface="Montserrat Bold"/>
                </a:rPr>
                <a:t> lai: </a:t>
              </a:r>
              <a:r>
                <a:rPr lang="en-US" sz="2000" spc="-20" dirty="0" err="1">
                  <a:solidFill>
                    <a:srgbClr val="000000"/>
                  </a:solidFill>
                  <a:latin typeface="Montserrat Medium"/>
                  <a:ea typeface="Montserrat Medium"/>
                  <a:cs typeface="Montserrat Medium"/>
                  <a:sym typeface="Montserrat Medium"/>
                </a:rPr>
                <a:t>Giữ</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lại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ngoại</a:t>
              </a:r>
              <a:r>
                <a:rPr lang="en-US" sz="2000" spc="-20" dirty="0">
                  <a:solidFill>
                    <a:srgbClr val="000000"/>
                  </a:solidFill>
                  <a:latin typeface="Montserrat Medium"/>
                  <a:ea typeface="Montserrat Medium"/>
                  <a:cs typeface="Montserrat Medium"/>
                  <a:sym typeface="Montserrat Medium"/>
                </a:rPr>
                <a:t> lai </a:t>
              </a:r>
              <a:r>
                <a:rPr lang="en-US" sz="2000" spc="-20" dirty="0" err="1">
                  <a:solidFill>
                    <a:srgbClr val="000000"/>
                  </a:solidFill>
                  <a:latin typeface="Montserrat Medium"/>
                  <a:ea typeface="Montserrat Medium"/>
                  <a:cs typeface="Montserrat Medium"/>
                  <a:sym typeface="Montserrat Medium"/>
                </a:rPr>
                <a:t>nhưng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sử</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dụng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các</a:t>
              </a:r>
              <a:r>
                <a:rPr lang="en-US" sz="2000" spc="-20" dirty="0">
                  <a:solidFill>
                    <a:srgbClr val="000000"/>
                  </a:solidFill>
                  <a:latin typeface="Montserrat Medium"/>
                  <a:ea typeface="Montserrat Medium"/>
                  <a:cs typeface="Montserrat Medium"/>
                  <a:sym typeface="Montserrat Medium"/>
                </a:rPr>
                <a:t> scaler </a:t>
              </a:r>
              <a:r>
                <a:rPr lang="en-US" sz="2000" spc="-20" dirty="0" err="1">
                  <a:solidFill>
                    <a:srgbClr val="000000"/>
                  </a:solidFill>
                  <a:latin typeface="Montserrat Medium"/>
                  <a:ea typeface="Montserrat Medium"/>
                  <a:cs typeface="Montserrat Medium"/>
                  <a:sym typeface="Montserrat Medium"/>
                </a:rPr>
                <a:t>mạnh</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mẽ</a:t>
              </a:r>
              <a:r>
                <a:rPr lang="en-US" sz="2000" spc="-20" dirty="0">
                  <a:solidFill>
                    <a:srgbClr val="000000"/>
                  </a:solidFill>
                  <a:latin typeface="Montserrat Medium"/>
                  <a:ea typeface="Montserrat Medium"/>
                  <a:cs typeface="Montserrat Medium"/>
                  <a:sym typeface="Montserrat Medium"/>
                </a:rPr>
                <a:t>.</a:t>
              </a:r>
            </a:p>
            <a:p>
              <a:pPr marL="431801" lvl="1" indent="-215900" algn="l">
                <a:lnSpc>
                  <a:spcPts val="2800"/>
                </a:lnSpc>
                <a:buFont typeface="Arial"/>
                <a:buChar char="•"/>
              </a:pPr>
              <a:r>
                <a:rPr lang="en-US" sz="2000" spc="-20" dirty="0" err="1">
                  <a:solidFill>
                    <a:srgbClr val="000000"/>
                  </a:solidFill>
                  <a:latin typeface="Montserrat Bold"/>
                  <a:ea typeface="Montserrat Bold"/>
                  <a:cs typeface="Montserrat Bold"/>
                  <a:sym typeface="Montserrat Bold"/>
                </a:rPr>
                <a:t>Xử</a:t>
              </a:r>
              <a:r>
                <a:rPr lang="en-US" sz="2000" spc="-20" dirty="0">
                  <a:solidFill>
                    <a:srgbClr val="000000"/>
                  </a:solidFill>
                  <a:latin typeface="Montserrat Bold"/>
                  <a:ea typeface="Montserrat Bold"/>
                  <a:cs typeface="Montserrat Bold"/>
                  <a:sym typeface="Montserrat Bold"/>
                </a:rPr>
                <a:t> </a:t>
              </a:r>
              <a:r>
                <a:rPr lang="en-US" sz="2000" spc="-20" dirty="0" err="1">
                  <a:solidFill>
                    <a:srgbClr val="000000"/>
                  </a:solidFill>
                  <a:latin typeface="Montserrat Bold"/>
                  <a:ea typeface="Montserrat Bold"/>
                  <a:cs typeface="Montserrat Bold"/>
                  <a:sym typeface="Montserrat Bold"/>
                </a:rPr>
                <a:t>lý</a:t>
              </a:r>
              <a:r>
                <a:rPr lang="en-US" sz="2000" spc="-20" dirty="0">
                  <a:solidFill>
                    <a:srgbClr val="000000"/>
                  </a:solidFill>
                  <a:latin typeface="Montserrat Bold"/>
                  <a:ea typeface="Montserrat Bold"/>
                  <a:cs typeface="Montserrat Bold"/>
                  <a:sym typeface="Montserrat Bold"/>
                </a:rPr>
                <a:t> </a:t>
              </a:r>
              <a:r>
                <a:rPr lang="en-US" sz="2000" spc="-20" dirty="0" err="1">
                  <a:solidFill>
                    <a:srgbClr val="000000"/>
                  </a:solidFill>
                  <a:latin typeface="Montserrat Bold"/>
                  <a:ea typeface="Montserrat Bold"/>
                  <a:cs typeface="Montserrat Bold"/>
                  <a:sym typeface="Montserrat Bold"/>
                </a:rPr>
                <a:t>mất</a:t>
              </a:r>
              <a:r>
                <a:rPr lang="en-US" sz="2000" spc="-20" dirty="0">
                  <a:solidFill>
                    <a:srgbClr val="000000"/>
                  </a:solidFill>
                  <a:latin typeface="Montserrat Bold"/>
                  <a:ea typeface="Montserrat Bold"/>
                  <a:cs typeface="Montserrat Bold"/>
                  <a:sym typeface="Montserrat Bold"/>
                </a:rPr>
                <a:t> </a:t>
              </a:r>
              <a:r>
                <a:rPr lang="en-US" sz="2000" spc="-20" dirty="0" err="1">
                  <a:solidFill>
                    <a:srgbClr val="000000"/>
                  </a:solidFill>
                  <a:latin typeface="Montserrat Bold"/>
                  <a:ea typeface="Montserrat Bold"/>
                  <a:cs typeface="Montserrat Bold"/>
                  <a:sym typeface="Montserrat Bold"/>
                </a:rPr>
                <a:t>cân</a:t>
              </a:r>
              <a:r>
                <a:rPr lang="en-US" sz="2000" spc="-20" dirty="0">
                  <a:solidFill>
                    <a:srgbClr val="000000"/>
                  </a:solidFill>
                  <a:latin typeface="Montserrat Bold"/>
                  <a:ea typeface="Montserrat Bold"/>
                  <a:cs typeface="Montserrat Bold"/>
                  <a:sym typeface="Montserrat Bold"/>
                </a:rPr>
                <a:t> </a:t>
              </a:r>
              <a:r>
                <a:rPr lang="en-US" sz="2000" spc="-20" dirty="0" err="1">
                  <a:solidFill>
                    <a:srgbClr val="000000"/>
                  </a:solidFill>
                  <a:latin typeface="Montserrat Bold"/>
                  <a:ea typeface="Montserrat Bold"/>
                  <a:cs typeface="Montserrat Bold"/>
                  <a:sym typeface="Montserrat Bold"/>
                </a:rPr>
                <a:t>bằng</a:t>
              </a:r>
              <a:r>
                <a:rPr lang="en-US" sz="2000" spc="-20" dirty="0">
                  <a:solidFill>
                    <a:srgbClr val="000000"/>
                  </a:solidFill>
                  <a:latin typeface="Montserrat Bold"/>
                  <a:ea typeface="Montserrat Bold"/>
                  <a:cs typeface="Montserrat Bold"/>
                  <a:sym typeface="Montserrat Bold"/>
                </a:rPr>
                <a:t> </a:t>
              </a:r>
              <a:r>
                <a:rPr lang="en-US" sz="2000" spc="-20" dirty="0" err="1">
                  <a:solidFill>
                    <a:srgbClr val="000000"/>
                  </a:solidFill>
                  <a:latin typeface="Montserrat Bold"/>
                  <a:ea typeface="Montserrat Bold"/>
                  <a:cs typeface="Montserrat Bold"/>
                  <a:sym typeface="Montserrat Bold"/>
                </a:rPr>
                <a:t>phân</a:t>
              </a:r>
              <a:r>
                <a:rPr lang="en-US" sz="2000" spc="-20" dirty="0">
                  <a:solidFill>
                    <a:srgbClr val="000000"/>
                  </a:solidFill>
                  <a:latin typeface="Montserrat Bold"/>
                  <a:ea typeface="Montserrat Bold"/>
                  <a:cs typeface="Montserrat Bold"/>
                  <a:sym typeface="Montserrat Bold"/>
                </a:rPr>
                <a:t> </a:t>
              </a:r>
              <a:r>
                <a:rPr lang="en-US" sz="2000" spc="-20" dirty="0" err="1">
                  <a:solidFill>
                    <a:srgbClr val="000000"/>
                  </a:solidFill>
                  <a:latin typeface="Montserrat Bold"/>
                  <a:ea typeface="Montserrat Bold"/>
                  <a:cs typeface="Montserrat Bold"/>
                  <a:sym typeface="Montserrat Bold"/>
                </a:rPr>
                <a:t>phối</a:t>
              </a:r>
              <a:r>
                <a:rPr lang="en-US" sz="2000" spc="-20" dirty="0">
                  <a:solidFill>
                    <a:srgbClr val="000000"/>
                  </a:solidFill>
                  <a:latin typeface="Montserrat Bold"/>
                  <a:ea typeface="Montserrat Bold"/>
                  <a:cs typeface="Montserrat Bold"/>
                  <a:sym typeface="Montserrat Bold"/>
                </a:rPr>
                <a:t>:</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Sử</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dụng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RobustScaler</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PowerTransformer</a:t>
              </a:r>
              <a:r>
                <a:rPr lang="en-US" sz="2000" spc="-20" dirty="0">
                  <a:solidFill>
                    <a:srgbClr val="000000"/>
                  </a:solidFill>
                  <a:latin typeface="Montserrat Medium"/>
                  <a:ea typeface="Montserrat Medium"/>
                  <a:cs typeface="Montserrat Medium"/>
                  <a:sym typeface="Montserrat Medium"/>
                </a:rPr>
                <a:t>.</a:t>
              </a:r>
            </a:p>
          </p:txBody>
        </p:sp>
      </p:grpSp>
      <p:grpSp>
        <p:nvGrpSpPr>
          <p:cNvPr id="28" name="Group 28"/>
          <p:cNvGrpSpPr/>
          <p:nvPr/>
        </p:nvGrpSpPr>
        <p:grpSpPr>
          <a:xfrm>
            <a:off x="10327780" y="7455224"/>
            <a:ext cx="6534219" cy="1350391"/>
            <a:chOff x="0" y="0"/>
            <a:chExt cx="1720947" cy="355659"/>
          </a:xfrm>
        </p:grpSpPr>
        <p:sp>
          <p:nvSpPr>
            <p:cNvPr id="29" name="Freeform 29"/>
            <p:cNvSpPr/>
            <p:nvPr/>
          </p:nvSpPr>
          <p:spPr>
            <a:xfrm>
              <a:off x="0" y="0"/>
              <a:ext cx="1720947" cy="355659"/>
            </a:xfrm>
            <a:custGeom>
              <a:avLst/>
              <a:gdLst/>
              <a:ahLst/>
              <a:cxnLst/>
              <a:rect l="l" t="t" r="r" b="b"/>
              <a:pathLst>
                <a:path w="1720947" h="355659">
                  <a:moveTo>
                    <a:pt x="60426" y="0"/>
                  </a:moveTo>
                  <a:lnTo>
                    <a:pt x="1660521" y="0"/>
                  </a:lnTo>
                  <a:cubicBezTo>
                    <a:pt x="1676547" y="0"/>
                    <a:pt x="1691916" y="6366"/>
                    <a:pt x="1703248" y="17698"/>
                  </a:cubicBezTo>
                  <a:cubicBezTo>
                    <a:pt x="1714580" y="29031"/>
                    <a:pt x="1720947" y="44400"/>
                    <a:pt x="1720947" y="60426"/>
                  </a:cubicBezTo>
                  <a:lnTo>
                    <a:pt x="1720947" y="295232"/>
                  </a:lnTo>
                  <a:cubicBezTo>
                    <a:pt x="1720947" y="328605"/>
                    <a:pt x="1693893" y="355659"/>
                    <a:pt x="1660521" y="355659"/>
                  </a:cubicBezTo>
                  <a:lnTo>
                    <a:pt x="60426" y="355659"/>
                  </a:lnTo>
                  <a:cubicBezTo>
                    <a:pt x="27054" y="355659"/>
                    <a:pt x="0" y="328605"/>
                    <a:pt x="0" y="295232"/>
                  </a:cubicBezTo>
                  <a:lnTo>
                    <a:pt x="0" y="60426"/>
                  </a:lnTo>
                  <a:cubicBezTo>
                    <a:pt x="0" y="27054"/>
                    <a:pt x="27054" y="0"/>
                    <a:pt x="60426" y="0"/>
                  </a:cubicBezTo>
                  <a:close/>
                </a:path>
              </a:pathLst>
            </a:custGeom>
            <a:solidFill>
              <a:srgbClr val="FFFFFF"/>
            </a:solidFill>
            <a:ln w="28575" cap="rnd">
              <a:solidFill>
                <a:srgbClr val="000000"/>
              </a:solidFill>
              <a:prstDash val="lgDash"/>
              <a:round/>
            </a:ln>
          </p:spPr>
        </p:sp>
        <p:sp>
          <p:nvSpPr>
            <p:cNvPr id="30" name="TextBox 30"/>
            <p:cNvSpPr txBox="1"/>
            <p:nvPr/>
          </p:nvSpPr>
          <p:spPr>
            <a:xfrm>
              <a:off x="0" y="-38100"/>
              <a:ext cx="1720947" cy="393759"/>
            </a:xfrm>
            <a:prstGeom prst="rect">
              <a:avLst/>
            </a:prstGeom>
          </p:spPr>
          <p:txBody>
            <a:bodyPr lIns="127000" tIns="127000" rIns="127000" bIns="127000" rtlCol="0" anchor="ctr"/>
            <a:lstStyle/>
            <a:p>
              <a:pPr algn="just">
                <a:lnSpc>
                  <a:spcPts val="2800"/>
                </a:lnSpc>
              </a:pPr>
              <a:r>
                <a:rPr lang="en-US" sz="2000" spc="-20" dirty="0">
                  <a:solidFill>
                    <a:srgbClr val="000000"/>
                  </a:solidFill>
                  <a:latin typeface="Montserrat Medium"/>
                  <a:ea typeface="Montserrat Medium"/>
                  <a:cs typeface="Montserrat Medium"/>
                  <a:sym typeface="Montserrat Medium"/>
                </a:rPr>
                <a:t>Chia </a:t>
              </a:r>
              <a:r>
                <a:rPr lang="en-US" sz="2000" spc="-20" dirty="0" err="1">
                  <a:solidFill>
                    <a:srgbClr val="000000"/>
                  </a:solidFill>
                  <a:latin typeface="Montserrat Medium"/>
                  <a:ea typeface="Montserrat Medium"/>
                  <a:cs typeface="Montserrat Medium"/>
                  <a:sym typeface="Montserrat Medium"/>
                </a:rPr>
                <a:t>dữ</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liệu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thành</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tập</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huấn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luyện</a:t>
              </a:r>
              <a:r>
                <a:rPr lang="en-US" sz="2000" spc="-20" dirty="0">
                  <a:solidFill>
                    <a:srgbClr val="000000"/>
                  </a:solidFill>
                  <a:latin typeface="Montserrat Medium"/>
                  <a:ea typeface="Montserrat Medium"/>
                  <a:cs typeface="Montserrat Medium"/>
                  <a:sym typeface="Montserrat Medium"/>
                </a:rPr>
                <a:t> (train), </a:t>
              </a:r>
              <a:r>
                <a:rPr lang="en-US" sz="2000" spc="-20" dirty="0" err="1">
                  <a:solidFill>
                    <a:srgbClr val="000000"/>
                  </a:solidFill>
                  <a:latin typeface="Montserrat Medium"/>
                  <a:ea typeface="Montserrat Medium"/>
                  <a:cs typeface="Montserrat Medium"/>
                  <a:sym typeface="Montserrat Medium"/>
                </a:rPr>
                <a:t>tập</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kiểm</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định</a:t>
              </a:r>
              <a:r>
                <a:rPr lang="en-US" sz="2000" spc="-20" dirty="0">
                  <a:solidFill>
                    <a:srgbClr val="000000"/>
                  </a:solidFill>
                  <a:latin typeface="Montserrat Medium"/>
                  <a:ea typeface="Montserrat Medium"/>
                  <a:cs typeface="Montserrat Medium"/>
                  <a:sym typeface="Montserrat Medium"/>
                </a:rPr>
                <a:t> (validation), </a:t>
              </a:r>
              <a:r>
                <a:rPr lang="en-US" sz="2000" spc="-20" dirty="0" err="1">
                  <a:solidFill>
                    <a:srgbClr val="000000"/>
                  </a:solidFill>
                  <a:latin typeface="Montserrat Medium"/>
                  <a:ea typeface="Montserrat Medium"/>
                  <a:cs typeface="Montserrat Medium"/>
                  <a:sym typeface="Montserrat Medium"/>
                </a:rPr>
                <a:t>và</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tập</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kiểm</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tra</a:t>
              </a:r>
              <a:r>
                <a:rPr lang="en-US" sz="2000" spc="-20" dirty="0">
                  <a:solidFill>
                    <a:srgbClr val="000000"/>
                  </a:solidFill>
                  <a:latin typeface="Montserrat Medium"/>
                  <a:ea typeface="Montserrat Medium"/>
                  <a:cs typeface="Montserrat Medium"/>
                  <a:sym typeface="Montserrat Medium"/>
                </a:rPr>
                <a:t> (test) </a:t>
              </a:r>
              <a:r>
                <a:rPr lang="en-US" sz="2000" spc="-20" dirty="0" err="1">
                  <a:solidFill>
                    <a:srgbClr val="000000"/>
                  </a:solidFill>
                  <a:latin typeface="Montserrat Medium"/>
                  <a:ea typeface="Montserrat Medium"/>
                  <a:cs typeface="Montserrat Medium"/>
                  <a:sym typeface="Montserrat Medium"/>
                </a:rPr>
                <a:t>theo</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thứ</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tự</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thời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gian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với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tỷ</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lệ</a:t>
              </a:r>
              <a:r>
                <a:rPr lang="en-US" sz="2000" spc="-20" dirty="0">
                  <a:solidFill>
                    <a:srgbClr val="000000"/>
                  </a:solidFill>
                  <a:latin typeface="Montserrat Medium"/>
                  <a:ea typeface="Montserrat Medium"/>
                  <a:cs typeface="Montserrat Medium"/>
                  <a:sym typeface="Montserrat Medium"/>
                </a:rPr>
                <a:t> (70-20-10).</a:t>
              </a:r>
            </a:p>
          </p:txBody>
        </p:sp>
      </p:grpSp>
      <p:sp>
        <p:nvSpPr>
          <p:cNvPr id="31" name="TextBox 31"/>
          <p:cNvSpPr txBox="1"/>
          <p:nvPr/>
        </p:nvSpPr>
        <p:spPr>
          <a:xfrm>
            <a:off x="3110042" y="6623730"/>
            <a:ext cx="3140890" cy="501650"/>
          </a:xfrm>
          <a:prstGeom prst="rect">
            <a:avLst/>
          </a:prstGeom>
        </p:spPr>
        <p:txBody>
          <a:bodyPr lIns="0" tIns="0" rIns="0" bIns="0" rtlCol="0" anchor="t">
            <a:spAutoFit/>
          </a:bodyPr>
          <a:lstStyle/>
          <a:p>
            <a:pPr algn="l">
              <a:lnSpc>
                <a:spcPts val="3849"/>
              </a:lnSpc>
            </a:pPr>
            <a:r>
              <a:rPr lang="en-US" sz="3499">
                <a:solidFill>
                  <a:srgbClr val="190D9B"/>
                </a:solidFill>
                <a:latin typeface="Anton"/>
                <a:ea typeface="Anton"/>
                <a:cs typeface="Anton"/>
                <a:sym typeface="Anton"/>
              </a:rPr>
              <a:t>ĐỊNH DẠNG DỮ LIỆU </a:t>
            </a:r>
          </a:p>
        </p:txBody>
      </p:sp>
      <p:sp>
        <p:nvSpPr>
          <p:cNvPr id="32" name="TextBox 32"/>
          <p:cNvSpPr txBox="1"/>
          <p:nvPr/>
        </p:nvSpPr>
        <p:spPr>
          <a:xfrm>
            <a:off x="11972622" y="6661830"/>
            <a:ext cx="3787812" cy="501650"/>
          </a:xfrm>
          <a:prstGeom prst="rect">
            <a:avLst/>
          </a:prstGeom>
        </p:spPr>
        <p:txBody>
          <a:bodyPr lIns="0" tIns="0" rIns="0" bIns="0" rtlCol="0" anchor="t">
            <a:spAutoFit/>
          </a:bodyPr>
          <a:lstStyle/>
          <a:p>
            <a:pPr algn="l">
              <a:lnSpc>
                <a:spcPts val="3849"/>
              </a:lnSpc>
            </a:pPr>
            <a:r>
              <a:rPr lang="en-US" sz="3499">
                <a:solidFill>
                  <a:srgbClr val="190D9B"/>
                </a:solidFill>
                <a:latin typeface="Anton"/>
                <a:ea typeface="Anton"/>
                <a:cs typeface="Anton"/>
                <a:sym typeface="Anton"/>
              </a:rPr>
              <a:t>PHÂN CHIA TẬP DỮ LIỆU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03453" y="774364"/>
            <a:ext cx="14749848" cy="0"/>
          </a:xfrm>
          <a:prstGeom prst="line">
            <a:avLst/>
          </a:prstGeom>
          <a:ln w="38100" cap="flat">
            <a:solidFill>
              <a:srgbClr val="190D9B"/>
            </a:solidFill>
            <a:prstDash val="solid"/>
            <a:headEnd type="none" w="sm" len="sm"/>
            <a:tailEnd type="none" w="sm" len="sm"/>
          </a:ln>
        </p:spPr>
      </p:sp>
      <p:sp>
        <p:nvSpPr>
          <p:cNvPr id="3" name="AutoShape 3"/>
          <p:cNvSpPr/>
          <p:nvPr/>
        </p:nvSpPr>
        <p:spPr>
          <a:xfrm flipV="1">
            <a:off x="807784" y="9545419"/>
            <a:ext cx="16672431" cy="0"/>
          </a:xfrm>
          <a:prstGeom prst="line">
            <a:avLst/>
          </a:prstGeom>
          <a:ln w="38100" cap="flat">
            <a:solidFill>
              <a:srgbClr val="190D9B"/>
            </a:solidFill>
            <a:prstDash val="solid"/>
            <a:headEnd type="none" w="sm" len="sm"/>
            <a:tailEnd type="none" w="sm" len="sm"/>
          </a:ln>
        </p:spPr>
      </p:sp>
      <p:grpSp>
        <p:nvGrpSpPr>
          <p:cNvPr id="4" name="Group 4"/>
          <p:cNvGrpSpPr/>
          <p:nvPr/>
        </p:nvGrpSpPr>
        <p:grpSpPr>
          <a:xfrm>
            <a:off x="807784" y="9678769"/>
            <a:ext cx="4928476" cy="530458"/>
            <a:chOff x="0" y="0"/>
            <a:chExt cx="1298035" cy="139709"/>
          </a:xfrm>
        </p:grpSpPr>
        <p:sp>
          <p:nvSpPr>
            <p:cNvPr id="5" name="Freeform 5"/>
            <p:cNvSpPr/>
            <p:nvPr/>
          </p:nvSpPr>
          <p:spPr>
            <a:xfrm>
              <a:off x="0" y="0"/>
              <a:ext cx="1298035" cy="139709"/>
            </a:xfrm>
            <a:custGeom>
              <a:avLst/>
              <a:gdLst/>
              <a:ahLst/>
              <a:cxnLst/>
              <a:rect l="l" t="t" r="r" b="b"/>
              <a:pathLst>
                <a:path w="1298035" h="139709">
                  <a:moveTo>
                    <a:pt x="69855" y="0"/>
                  </a:moveTo>
                  <a:lnTo>
                    <a:pt x="1228180" y="0"/>
                  </a:lnTo>
                  <a:cubicBezTo>
                    <a:pt x="1246707" y="0"/>
                    <a:pt x="1264474" y="7360"/>
                    <a:pt x="1277575" y="20460"/>
                  </a:cubicBezTo>
                  <a:cubicBezTo>
                    <a:pt x="1290675" y="33560"/>
                    <a:pt x="1298035" y="51328"/>
                    <a:pt x="1298035" y="69855"/>
                  </a:cubicBezTo>
                  <a:lnTo>
                    <a:pt x="1298035" y="69855"/>
                  </a:lnTo>
                  <a:cubicBezTo>
                    <a:pt x="1298035" y="88381"/>
                    <a:pt x="1290675" y="106149"/>
                    <a:pt x="1277575" y="119249"/>
                  </a:cubicBezTo>
                  <a:cubicBezTo>
                    <a:pt x="1264474" y="132350"/>
                    <a:pt x="1246707" y="139709"/>
                    <a:pt x="1228180"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alpha val="29804"/>
              </a:srgbClr>
            </a:solidFill>
          </p:spPr>
        </p:sp>
        <p:sp>
          <p:nvSpPr>
            <p:cNvPr id="6" name="TextBox 6"/>
            <p:cNvSpPr txBox="1"/>
            <p:nvPr/>
          </p:nvSpPr>
          <p:spPr>
            <a:xfrm>
              <a:off x="0" y="-38100"/>
              <a:ext cx="1298035" cy="177809"/>
            </a:xfrm>
            <a:prstGeom prst="rect">
              <a:avLst/>
            </a:prstGeom>
          </p:spPr>
          <p:txBody>
            <a:bodyPr lIns="50800" tIns="50800" rIns="50800" bIns="50800" rtlCol="0" anchor="ctr"/>
            <a:lstStyle/>
            <a:p>
              <a:pPr algn="ctr">
                <a:lnSpc>
                  <a:spcPts val="2800"/>
                </a:lnSpc>
              </a:pPr>
              <a:r>
                <a:rPr lang="en-US" sz="2000" b="1" spc="-20">
                  <a:solidFill>
                    <a:srgbClr val="FFFFFF">
                      <a:alpha val="29804"/>
                    </a:srgbClr>
                  </a:solidFill>
                  <a:latin typeface="Montserrat Bold"/>
                  <a:ea typeface="Montserrat Bold"/>
                  <a:cs typeface="Montserrat Bold"/>
                  <a:sym typeface="Montserrat Bold"/>
                </a:rPr>
                <a:t>BUSINESS UNDERSTANDING</a:t>
              </a:r>
            </a:p>
          </p:txBody>
        </p:sp>
      </p:grpSp>
      <p:grpSp>
        <p:nvGrpSpPr>
          <p:cNvPr id="7" name="Group 7"/>
          <p:cNvGrpSpPr/>
          <p:nvPr/>
        </p:nvGrpSpPr>
        <p:grpSpPr>
          <a:xfrm>
            <a:off x="12552008" y="9678769"/>
            <a:ext cx="4928207" cy="530458"/>
            <a:chOff x="0" y="0"/>
            <a:chExt cx="1297964" cy="139709"/>
          </a:xfrm>
        </p:grpSpPr>
        <p:sp>
          <p:nvSpPr>
            <p:cNvPr id="8" name="Freeform 8"/>
            <p:cNvSpPr/>
            <p:nvPr/>
          </p:nvSpPr>
          <p:spPr>
            <a:xfrm>
              <a:off x="0" y="0"/>
              <a:ext cx="1297964" cy="139709"/>
            </a:xfrm>
            <a:custGeom>
              <a:avLst/>
              <a:gdLst/>
              <a:ahLst/>
              <a:cxnLst/>
              <a:rect l="l" t="t" r="r" b="b"/>
              <a:pathLst>
                <a:path w="1297964" h="139709">
                  <a:moveTo>
                    <a:pt x="69855" y="0"/>
                  </a:moveTo>
                  <a:lnTo>
                    <a:pt x="1228110" y="0"/>
                  </a:lnTo>
                  <a:cubicBezTo>
                    <a:pt x="1246636" y="0"/>
                    <a:pt x="1264404" y="7360"/>
                    <a:pt x="1277504" y="20460"/>
                  </a:cubicBezTo>
                  <a:cubicBezTo>
                    <a:pt x="1290604" y="33560"/>
                    <a:pt x="1297964" y="51328"/>
                    <a:pt x="1297964" y="69855"/>
                  </a:cubicBezTo>
                  <a:lnTo>
                    <a:pt x="1297964" y="69855"/>
                  </a:lnTo>
                  <a:cubicBezTo>
                    <a:pt x="1297964" y="88381"/>
                    <a:pt x="1290604" y="106149"/>
                    <a:pt x="1277504" y="119249"/>
                  </a:cubicBezTo>
                  <a:cubicBezTo>
                    <a:pt x="1264404" y="132350"/>
                    <a:pt x="1246636" y="139709"/>
                    <a:pt x="1228110"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solidFill>
          </p:spPr>
        </p:sp>
        <p:sp>
          <p:nvSpPr>
            <p:cNvPr id="9" name="TextBox 9"/>
            <p:cNvSpPr txBox="1"/>
            <p:nvPr/>
          </p:nvSpPr>
          <p:spPr>
            <a:xfrm>
              <a:off x="0" y="-38100"/>
              <a:ext cx="1297964" cy="177809"/>
            </a:xfrm>
            <a:prstGeom prst="rect">
              <a:avLst/>
            </a:prstGeom>
          </p:spPr>
          <p:txBody>
            <a:bodyPr lIns="50800" tIns="50800" rIns="50800" bIns="50800" rtlCol="0" anchor="ctr"/>
            <a:lstStyle/>
            <a:p>
              <a:pPr algn="ctr">
                <a:lnSpc>
                  <a:spcPts val="2800"/>
                </a:lnSpc>
              </a:pPr>
              <a:r>
                <a:rPr lang="en-US" sz="2000" b="1" spc="-20">
                  <a:solidFill>
                    <a:srgbClr val="FFFFFF"/>
                  </a:solidFill>
                  <a:latin typeface="Montserrat Bold"/>
                  <a:ea typeface="Montserrat Bold"/>
                  <a:cs typeface="Montserrat Bold"/>
                  <a:sym typeface="Montserrat Bold"/>
                </a:rPr>
                <a:t>MODELING AND EVALUATION</a:t>
              </a:r>
            </a:p>
          </p:txBody>
        </p:sp>
      </p:grpSp>
      <p:grpSp>
        <p:nvGrpSpPr>
          <p:cNvPr id="10" name="Group 10"/>
          <p:cNvGrpSpPr/>
          <p:nvPr/>
        </p:nvGrpSpPr>
        <p:grpSpPr>
          <a:xfrm>
            <a:off x="6644145" y="9678769"/>
            <a:ext cx="4999978" cy="530458"/>
            <a:chOff x="0" y="0"/>
            <a:chExt cx="1316867" cy="139709"/>
          </a:xfrm>
        </p:grpSpPr>
        <p:sp>
          <p:nvSpPr>
            <p:cNvPr id="11" name="Freeform 11"/>
            <p:cNvSpPr/>
            <p:nvPr/>
          </p:nvSpPr>
          <p:spPr>
            <a:xfrm>
              <a:off x="0" y="0"/>
              <a:ext cx="1316867" cy="139709"/>
            </a:xfrm>
            <a:custGeom>
              <a:avLst/>
              <a:gdLst/>
              <a:ahLst/>
              <a:cxnLst/>
              <a:rect l="l" t="t" r="r" b="b"/>
              <a:pathLst>
                <a:path w="1316867" h="139709">
                  <a:moveTo>
                    <a:pt x="69855" y="0"/>
                  </a:moveTo>
                  <a:lnTo>
                    <a:pt x="1247012" y="0"/>
                  </a:lnTo>
                  <a:cubicBezTo>
                    <a:pt x="1265539" y="0"/>
                    <a:pt x="1283306" y="7360"/>
                    <a:pt x="1296407" y="20460"/>
                  </a:cubicBezTo>
                  <a:cubicBezTo>
                    <a:pt x="1309507" y="33560"/>
                    <a:pt x="1316867" y="51328"/>
                    <a:pt x="1316867" y="69855"/>
                  </a:cubicBezTo>
                  <a:lnTo>
                    <a:pt x="1316867" y="69855"/>
                  </a:lnTo>
                  <a:cubicBezTo>
                    <a:pt x="1316867" y="88381"/>
                    <a:pt x="1309507" y="106149"/>
                    <a:pt x="1296407" y="119249"/>
                  </a:cubicBezTo>
                  <a:cubicBezTo>
                    <a:pt x="1283306" y="132350"/>
                    <a:pt x="1265539" y="139709"/>
                    <a:pt x="1247012"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alpha val="29804"/>
              </a:srgbClr>
            </a:solidFill>
          </p:spPr>
        </p:sp>
        <p:sp>
          <p:nvSpPr>
            <p:cNvPr id="12" name="TextBox 12"/>
            <p:cNvSpPr txBox="1"/>
            <p:nvPr/>
          </p:nvSpPr>
          <p:spPr>
            <a:xfrm>
              <a:off x="0" y="-38100"/>
              <a:ext cx="1316867" cy="177809"/>
            </a:xfrm>
            <a:prstGeom prst="rect">
              <a:avLst/>
            </a:prstGeom>
          </p:spPr>
          <p:txBody>
            <a:bodyPr lIns="50800" tIns="50800" rIns="50800" bIns="50800" rtlCol="0" anchor="ctr"/>
            <a:lstStyle/>
            <a:p>
              <a:pPr algn="ctr">
                <a:lnSpc>
                  <a:spcPts val="2800"/>
                </a:lnSpc>
              </a:pPr>
              <a:r>
                <a:rPr lang="en-US" sz="2000" b="1" spc="-20">
                  <a:solidFill>
                    <a:srgbClr val="FFFFFF">
                      <a:alpha val="29804"/>
                    </a:srgbClr>
                  </a:solidFill>
                  <a:latin typeface="Montserrat Bold"/>
                  <a:ea typeface="Montserrat Bold"/>
                  <a:cs typeface="Montserrat Bold"/>
                  <a:sym typeface="Montserrat Bold"/>
                </a:rPr>
                <a:t>DATA PREPARATION</a:t>
              </a:r>
            </a:p>
          </p:txBody>
        </p:sp>
      </p:grpSp>
      <p:grpSp>
        <p:nvGrpSpPr>
          <p:cNvPr id="13" name="Group 13"/>
          <p:cNvGrpSpPr/>
          <p:nvPr/>
        </p:nvGrpSpPr>
        <p:grpSpPr>
          <a:xfrm>
            <a:off x="564104" y="1043608"/>
            <a:ext cx="3325194" cy="1131316"/>
            <a:chOff x="0" y="0"/>
            <a:chExt cx="875771" cy="297960"/>
          </a:xfrm>
        </p:grpSpPr>
        <p:sp>
          <p:nvSpPr>
            <p:cNvPr id="14" name="Freeform 14"/>
            <p:cNvSpPr/>
            <p:nvPr/>
          </p:nvSpPr>
          <p:spPr>
            <a:xfrm>
              <a:off x="0" y="0"/>
              <a:ext cx="875771" cy="297960"/>
            </a:xfrm>
            <a:custGeom>
              <a:avLst/>
              <a:gdLst/>
              <a:ahLst/>
              <a:cxnLst/>
              <a:rect l="l" t="t" r="r" b="b"/>
              <a:pathLst>
                <a:path w="875771" h="297960">
                  <a:moveTo>
                    <a:pt x="118741" y="0"/>
                  </a:moveTo>
                  <a:lnTo>
                    <a:pt x="757030" y="0"/>
                  </a:lnTo>
                  <a:cubicBezTo>
                    <a:pt x="822609" y="0"/>
                    <a:pt x="875771" y="53162"/>
                    <a:pt x="875771" y="118741"/>
                  </a:cubicBezTo>
                  <a:lnTo>
                    <a:pt x="875771" y="179218"/>
                  </a:lnTo>
                  <a:cubicBezTo>
                    <a:pt x="875771" y="244797"/>
                    <a:pt x="822609" y="297960"/>
                    <a:pt x="757030" y="297960"/>
                  </a:cubicBezTo>
                  <a:lnTo>
                    <a:pt x="118741" y="297960"/>
                  </a:lnTo>
                  <a:cubicBezTo>
                    <a:pt x="53162" y="297960"/>
                    <a:pt x="0" y="244797"/>
                    <a:pt x="0" y="179218"/>
                  </a:cubicBezTo>
                  <a:lnTo>
                    <a:pt x="0" y="118741"/>
                  </a:lnTo>
                  <a:cubicBezTo>
                    <a:pt x="0" y="53162"/>
                    <a:pt x="53162" y="0"/>
                    <a:pt x="118741" y="0"/>
                  </a:cubicBezTo>
                  <a:close/>
                </a:path>
              </a:pathLst>
            </a:custGeom>
            <a:solidFill>
              <a:srgbClr val="FF842C"/>
            </a:solidFill>
          </p:spPr>
        </p:sp>
        <p:sp>
          <p:nvSpPr>
            <p:cNvPr id="15" name="TextBox 15"/>
            <p:cNvSpPr txBox="1"/>
            <p:nvPr/>
          </p:nvSpPr>
          <p:spPr>
            <a:xfrm>
              <a:off x="0" y="-38100"/>
              <a:ext cx="875771" cy="336060"/>
            </a:xfrm>
            <a:prstGeom prst="rect">
              <a:avLst/>
            </a:prstGeom>
          </p:spPr>
          <p:txBody>
            <a:bodyPr lIns="254000" tIns="254000" rIns="254000" bIns="254000" rtlCol="0" anchor="ctr"/>
            <a:lstStyle/>
            <a:p>
              <a:pPr algn="ctr">
                <a:lnSpc>
                  <a:spcPts val="2800"/>
                </a:lnSpc>
              </a:pPr>
              <a:r>
                <a:rPr lang="en-US" sz="2000" b="1" spc="-20">
                  <a:solidFill>
                    <a:srgbClr val="FFFFFF"/>
                  </a:solidFill>
                  <a:latin typeface="Montserrat Bold"/>
                  <a:ea typeface="Montserrat Bold"/>
                  <a:cs typeface="Montserrat Bold"/>
                  <a:sym typeface="Montserrat Bold"/>
                </a:rPr>
                <a:t>BASELINE - LINEAR REGRESSION</a:t>
              </a:r>
            </a:p>
          </p:txBody>
        </p:sp>
      </p:grpSp>
      <p:grpSp>
        <p:nvGrpSpPr>
          <p:cNvPr id="16" name="Group 16"/>
          <p:cNvGrpSpPr/>
          <p:nvPr/>
        </p:nvGrpSpPr>
        <p:grpSpPr>
          <a:xfrm>
            <a:off x="5070279" y="1043608"/>
            <a:ext cx="6077982" cy="789447"/>
            <a:chOff x="0" y="0"/>
            <a:chExt cx="1600785" cy="207920"/>
          </a:xfrm>
        </p:grpSpPr>
        <p:sp>
          <p:nvSpPr>
            <p:cNvPr id="17" name="Freeform 17"/>
            <p:cNvSpPr/>
            <p:nvPr/>
          </p:nvSpPr>
          <p:spPr>
            <a:xfrm>
              <a:off x="0" y="0"/>
              <a:ext cx="1600786" cy="207920"/>
            </a:xfrm>
            <a:custGeom>
              <a:avLst/>
              <a:gdLst/>
              <a:ahLst/>
              <a:cxnLst/>
              <a:rect l="l" t="t" r="r" b="b"/>
              <a:pathLst>
                <a:path w="1600786" h="207920">
                  <a:moveTo>
                    <a:pt x="64962" y="0"/>
                  </a:moveTo>
                  <a:lnTo>
                    <a:pt x="1535824" y="0"/>
                  </a:lnTo>
                  <a:cubicBezTo>
                    <a:pt x="1571701" y="0"/>
                    <a:pt x="1600786" y="29084"/>
                    <a:pt x="1600786" y="64962"/>
                  </a:cubicBezTo>
                  <a:lnTo>
                    <a:pt x="1600786" y="142958"/>
                  </a:lnTo>
                  <a:cubicBezTo>
                    <a:pt x="1600786" y="178836"/>
                    <a:pt x="1571701" y="207920"/>
                    <a:pt x="1535824" y="207920"/>
                  </a:cubicBezTo>
                  <a:lnTo>
                    <a:pt x="64962" y="207920"/>
                  </a:lnTo>
                  <a:cubicBezTo>
                    <a:pt x="47733" y="207920"/>
                    <a:pt x="31210" y="201076"/>
                    <a:pt x="19027" y="188893"/>
                  </a:cubicBezTo>
                  <a:cubicBezTo>
                    <a:pt x="6844" y="176710"/>
                    <a:pt x="0" y="160187"/>
                    <a:pt x="0" y="142958"/>
                  </a:cubicBezTo>
                  <a:lnTo>
                    <a:pt x="0" y="64962"/>
                  </a:lnTo>
                  <a:cubicBezTo>
                    <a:pt x="0" y="29084"/>
                    <a:pt x="29084" y="0"/>
                    <a:pt x="64962" y="0"/>
                  </a:cubicBezTo>
                  <a:close/>
                </a:path>
              </a:pathLst>
            </a:custGeom>
            <a:solidFill>
              <a:srgbClr val="FF842C"/>
            </a:solidFill>
          </p:spPr>
        </p:sp>
        <p:sp>
          <p:nvSpPr>
            <p:cNvPr id="18" name="TextBox 18"/>
            <p:cNvSpPr txBox="1"/>
            <p:nvPr/>
          </p:nvSpPr>
          <p:spPr>
            <a:xfrm>
              <a:off x="0" y="-38100"/>
              <a:ext cx="1600785" cy="246020"/>
            </a:xfrm>
            <a:prstGeom prst="rect">
              <a:avLst/>
            </a:prstGeom>
          </p:spPr>
          <p:txBody>
            <a:bodyPr lIns="254000" tIns="254000" rIns="254000" bIns="254000" rtlCol="0" anchor="ctr"/>
            <a:lstStyle/>
            <a:p>
              <a:pPr algn="ctr">
                <a:lnSpc>
                  <a:spcPts val="2800"/>
                </a:lnSpc>
              </a:pPr>
              <a:r>
                <a:rPr lang="en-US" sz="2000" b="1" spc="-20">
                  <a:solidFill>
                    <a:srgbClr val="FFFFFF"/>
                  </a:solidFill>
                  <a:latin typeface="Montserrat Bold"/>
                  <a:ea typeface="Montserrat Bold"/>
                  <a:cs typeface="Montserrat Bold"/>
                  <a:sym typeface="Montserrat Bold"/>
                </a:rPr>
                <a:t>TREE-BASED MODELS</a:t>
              </a:r>
            </a:p>
          </p:txBody>
        </p:sp>
      </p:grpSp>
      <p:grpSp>
        <p:nvGrpSpPr>
          <p:cNvPr id="19" name="Group 19"/>
          <p:cNvGrpSpPr/>
          <p:nvPr/>
        </p:nvGrpSpPr>
        <p:grpSpPr>
          <a:xfrm>
            <a:off x="12858246" y="1043608"/>
            <a:ext cx="4211362" cy="789447"/>
            <a:chOff x="0" y="0"/>
            <a:chExt cx="1109165" cy="207920"/>
          </a:xfrm>
        </p:grpSpPr>
        <p:sp>
          <p:nvSpPr>
            <p:cNvPr id="20" name="Freeform 20"/>
            <p:cNvSpPr/>
            <p:nvPr/>
          </p:nvSpPr>
          <p:spPr>
            <a:xfrm>
              <a:off x="0" y="0"/>
              <a:ext cx="1109165" cy="207920"/>
            </a:xfrm>
            <a:custGeom>
              <a:avLst/>
              <a:gdLst/>
              <a:ahLst/>
              <a:cxnLst/>
              <a:rect l="l" t="t" r="r" b="b"/>
              <a:pathLst>
                <a:path w="1109165" h="207920">
                  <a:moveTo>
                    <a:pt x="93755" y="0"/>
                  </a:moveTo>
                  <a:lnTo>
                    <a:pt x="1015410" y="0"/>
                  </a:lnTo>
                  <a:cubicBezTo>
                    <a:pt x="1040275" y="0"/>
                    <a:pt x="1064122" y="9878"/>
                    <a:pt x="1081705" y="27460"/>
                  </a:cubicBezTo>
                  <a:cubicBezTo>
                    <a:pt x="1099288" y="45043"/>
                    <a:pt x="1109165" y="68890"/>
                    <a:pt x="1109165" y="93755"/>
                  </a:cubicBezTo>
                  <a:lnTo>
                    <a:pt x="1109165" y="114165"/>
                  </a:lnTo>
                  <a:cubicBezTo>
                    <a:pt x="1109165" y="165944"/>
                    <a:pt x="1067190" y="207920"/>
                    <a:pt x="1015410" y="207920"/>
                  </a:cubicBezTo>
                  <a:lnTo>
                    <a:pt x="93755" y="207920"/>
                  </a:lnTo>
                  <a:cubicBezTo>
                    <a:pt x="41976" y="207920"/>
                    <a:pt x="0" y="165944"/>
                    <a:pt x="0" y="114165"/>
                  </a:cubicBezTo>
                  <a:lnTo>
                    <a:pt x="0" y="93755"/>
                  </a:lnTo>
                  <a:cubicBezTo>
                    <a:pt x="0" y="41976"/>
                    <a:pt x="41976" y="0"/>
                    <a:pt x="93755" y="0"/>
                  </a:cubicBezTo>
                  <a:close/>
                </a:path>
              </a:pathLst>
            </a:custGeom>
            <a:solidFill>
              <a:srgbClr val="FF842C"/>
            </a:solidFill>
          </p:spPr>
        </p:sp>
        <p:sp>
          <p:nvSpPr>
            <p:cNvPr id="21" name="TextBox 21"/>
            <p:cNvSpPr txBox="1"/>
            <p:nvPr/>
          </p:nvSpPr>
          <p:spPr>
            <a:xfrm>
              <a:off x="0" y="-38100"/>
              <a:ext cx="1109165" cy="246020"/>
            </a:xfrm>
            <a:prstGeom prst="rect">
              <a:avLst/>
            </a:prstGeom>
          </p:spPr>
          <p:txBody>
            <a:bodyPr lIns="254000" tIns="254000" rIns="254000" bIns="254000" rtlCol="0" anchor="ctr"/>
            <a:lstStyle/>
            <a:p>
              <a:pPr algn="ctr">
                <a:lnSpc>
                  <a:spcPts val="2800"/>
                </a:lnSpc>
              </a:pPr>
              <a:r>
                <a:rPr lang="en-US" sz="2000" b="1" spc="-20">
                  <a:solidFill>
                    <a:srgbClr val="FFFFFF"/>
                  </a:solidFill>
                  <a:latin typeface="Montserrat Bold"/>
                  <a:ea typeface="Montserrat Bold"/>
                  <a:cs typeface="Montserrat Bold"/>
                  <a:sym typeface="Montserrat Bold"/>
                </a:rPr>
                <a:t>DEEP LEARNING – LSTM</a:t>
              </a:r>
            </a:p>
          </p:txBody>
        </p:sp>
      </p:grpSp>
      <p:grpSp>
        <p:nvGrpSpPr>
          <p:cNvPr id="22" name="Group 22"/>
          <p:cNvGrpSpPr/>
          <p:nvPr/>
        </p:nvGrpSpPr>
        <p:grpSpPr>
          <a:xfrm>
            <a:off x="623674" y="2483285"/>
            <a:ext cx="2840796" cy="2245741"/>
            <a:chOff x="0" y="0"/>
            <a:chExt cx="748193" cy="591471"/>
          </a:xfrm>
        </p:grpSpPr>
        <p:sp>
          <p:nvSpPr>
            <p:cNvPr id="23" name="Freeform 23"/>
            <p:cNvSpPr/>
            <p:nvPr/>
          </p:nvSpPr>
          <p:spPr>
            <a:xfrm>
              <a:off x="0" y="0"/>
              <a:ext cx="748193" cy="591471"/>
            </a:xfrm>
            <a:custGeom>
              <a:avLst/>
              <a:gdLst/>
              <a:ahLst/>
              <a:cxnLst/>
              <a:rect l="l" t="t" r="r" b="b"/>
              <a:pathLst>
                <a:path w="748193" h="591471">
                  <a:moveTo>
                    <a:pt x="138989" y="0"/>
                  </a:moveTo>
                  <a:lnTo>
                    <a:pt x="609205" y="0"/>
                  </a:lnTo>
                  <a:cubicBezTo>
                    <a:pt x="646067" y="0"/>
                    <a:pt x="681419" y="14643"/>
                    <a:pt x="707484" y="40709"/>
                  </a:cubicBezTo>
                  <a:cubicBezTo>
                    <a:pt x="733550" y="66774"/>
                    <a:pt x="748193" y="102126"/>
                    <a:pt x="748193" y="138989"/>
                  </a:cubicBezTo>
                  <a:lnTo>
                    <a:pt x="748193" y="452482"/>
                  </a:lnTo>
                  <a:cubicBezTo>
                    <a:pt x="748193" y="489344"/>
                    <a:pt x="733550" y="524697"/>
                    <a:pt x="707484" y="550762"/>
                  </a:cubicBezTo>
                  <a:cubicBezTo>
                    <a:pt x="681419" y="576827"/>
                    <a:pt x="646067" y="591471"/>
                    <a:pt x="609205" y="591471"/>
                  </a:cubicBezTo>
                  <a:lnTo>
                    <a:pt x="138989" y="591471"/>
                  </a:lnTo>
                  <a:cubicBezTo>
                    <a:pt x="102126" y="591471"/>
                    <a:pt x="66774" y="576827"/>
                    <a:pt x="40709" y="550762"/>
                  </a:cubicBezTo>
                  <a:cubicBezTo>
                    <a:pt x="14643" y="524697"/>
                    <a:pt x="0" y="489344"/>
                    <a:pt x="0" y="452482"/>
                  </a:cubicBezTo>
                  <a:lnTo>
                    <a:pt x="0" y="138989"/>
                  </a:lnTo>
                  <a:cubicBezTo>
                    <a:pt x="0" y="102126"/>
                    <a:pt x="14643" y="66774"/>
                    <a:pt x="40709" y="40709"/>
                  </a:cubicBezTo>
                  <a:cubicBezTo>
                    <a:pt x="66774" y="14643"/>
                    <a:pt x="102126" y="0"/>
                    <a:pt x="138989" y="0"/>
                  </a:cubicBezTo>
                  <a:close/>
                </a:path>
              </a:pathLst>
            </a:custGeom>
            <a:solidFill>
              <a:srgbClr val="FFFFFF"/>
            </a:solidFill>
            <a:ln w="28575" cap="rnd">
              <a:solidFill>
                <a:srgbClr val="000000"/>
              </a:solidFill>
              <a:prstDash val="lgDash"/>
              <a:round/>
            </a:ln>
          </p:spPr>
        </p:sp>
        <p:sp>
          <p:nvSpPr>
            <p:cNvPr id="24" name="TextBox 24"/>
            <p:cNvSpPr txBox="1"/>
            <p:nvPr/>
          </p:nvSpPr>
          <p:spPr>
            <a:xfrm>
              <a:off x="0" y="-38100"/>
              <a:ext cx="748193" cy="629571"/>
            </a:xfrm>
            <a:prstGeom prst="rect">
              <a:avLst/>
            </a:prstGeom>
          </p:spPr>
          <p:txBody>
            <a:bodyPr lIns="254000" tIns="254000" rIns="254000" bIns="254000" rtlCol="0" anchor="ctr"/>
            <a:lstStyle/>
            <a:p>
              <a:pPr algn="just">
                <a:lnSpc>
                  <a:spcPts val="2800"/>
                </a:lnSpc>
              </a:pPr>
              <a:r>
                <a:rPr lang="en-US" sz="2000" spc="-20" dirty="0" err="1">
                  <a:solidFill>
                    <a:srgbClr val="000000"/>
                  </a:solidFill>
                  <a:latin typeface="Montserrat Medium"/>
                  <a:ea typeface="Montserrat Medium"/>
                  <a:cs typeface="Montserrat Medium"/>
                  <a:sym typeface="Montserrat Medium"/>
                </a:rPr>
                <a:t>Dùng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làm</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mô</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hình</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tham</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chiếu</a:t>
              </a:r>
              <a:r>
                <a:rPr lang="en-US" sz="2000" spc="-20" dirty="0">
                  <a:solidFill>
                    <a:srgbClr val="000000"/>
                  </a:solidFill>
                  <a:latin typeface="Montserrat Medium"/>
                  <a:ea typeface="Montserrat Medium"/>
                  <a:cs typeface="Montserrat Medium"/>
                  <a:sym typeface="Montserrat Medium"/>
                </a:rPr>
                <a:t> ban </a:t>
              </a:r>
              <a:r>
                <a:rPr lang="en-US" sz="2000" spc="-20" dirty="0" err="1">
                  <a:solidFill>
                    <a:srgbClr val="000000"/>
                  </a:solidFill>
                  <a:latin typeface="Montserrat Medium"/>
                  <a:ea typeface="Montserrat Medium"/>
                  <a:cs typeface="Montserrat Medium"/>
                  <a:sym typeface="Montserrat Medium"/>
                </a:rPr>
                <a:t>đầu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giả</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định</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quan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hệ</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tuyến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tính</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đơn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giản</a:t>
              </a:r>
              <a:endParaRPr lang="en-US" sz="2000" spc="-20" dirty="0">
                <a:solidFill>
                  <a:srgbClr val="000000"/>
                </a:solidFill>
                <a:latin typeface="Montserrat Medium"/>
                <a:ea typeface="Montserrat Medium"/>
                <a:cs typeface="Montserrat Medium"/>
                <a:sym typeface="Montserrat Medium"/>
              </a:endParaRPr>
            </a:p>
          </p:txBody>
        </p:sp>
      </p:grpSp>
      <p:grpSp>
        <p:nvGrpSpPr>
          <p:cNvPr id="25" name="Group 25"/>
          <p:cNvGrpSpPr/>
          <p:nvPr/>
        </p:nvGrpSpPr>
        <p:grpSpPr>
          <a:xfrm>
            <a:off x="3720022" y="2442043"/>
            <a:ext cx="8900100" cy="2390402"/>
            <a:chOff x="-44583" y="-10862"/>
            <a:chExt cx="2344059" cy="629571"/>
          </a:xfrm>
        </p:grpSpPr>
        <p:sp>
          <p:nvSpPr>
            <p:cNvPr id="26" name="Freeform 26"/>
            <p:cNvSpPr/>
            <p:nvPr/>
          </p:nvSpPr>
          <p:spPr>
            <a:xfrm>
              <a:off x="0" y="0"/>
              <a:ext cx="2299476" cy="591471"/>
            </a:xfrm>
            <a:custGeom>
              <a:avLst/>
              <a:gdLst/>
              <a:ahLst/>
              <a:cxnLst/>
              <a:rect l="l" t="t" r="r" b="b"/>
              <a:pathLst>
                <a:path w="2299476" h="591471">
                  <a:moveTo>
                    <a:pt x="45223" y="0"/>
                  </a:moveTo>
                  <a:lnTo>
                    <a:pt x="2254253" y="0"/>
                  </a:lnTo>
                  <a:cubicBezTo>
                    <a:pt x="2266247" y="0"/>
                    <a:pt x="2277750" y="4765"/>
                    <a:pt x="2286230" y="13246"/>
                  </a:cubicBezTo>
                  <a:cubicBezTo>
                    <a:pt x="2294711" y="21727"/>
                    <a:pt x="2299476" y="33229"/>
                    <a:pt x="2299476" y="45223"/>
                  </a:cubicBezTo>
                  <a:lnTo>
                    <a:pt x="2299476" y="546247"/>
                  </a:lnTo>
                  <a:cubicBezTo>
                    <a:pt x="2299476" y="558241"/>
                    <a:pt x="2294711" y="569744"/>
                    <a:pt x="2286230" y="578225"/>
                  </a:cubicBezTo>
                  <a:cubicBezTo>
                    <a:pt x="2277750" y="586706"/>
                    <a:pt x="2266247" y="591471"/>
                    <a:pt x="2254253" y="591471"/>
                  </a:cubicBezTo>
                  <a:lnTo>
                    <a:pt x="45223" y="591471"/>
                  </a:lnTo>
                  <a:cubicBezTo>
                    <a:pt x="33229" y="591471"/>
                    <a:pt x="21727" y="586706"/>
                    <a:pt x="13246" y="578225"/>
                  </a:cubicBezTo>
                  <a:cubicBezTo>
                    <a:pt x="4765" y="569744"/>
                    <a:pt x="0" y="558241"/>
                    <a:pt x="0" y="546247"/>
                  </a:cubicBezTo>
                  <a:lnTo>
                    <a:pt x="0" y="45223"/>
                  </a:lnTo>
                  <a:cubicBezTo>
                    <a:pt x="0" y="33229"/>
                    <a:pt x="4765" y="21727"/>
                    <a:pt x="13246" y="13246"/>
                  </a:cubicBezTo>
                  <a:cubicBezTo>
                    <a:pt x="21727" y="4765"/>
                    <a:pt x="33229" y="0"/>
                    <a:pt x="45223" y="0"/>
                  </a:cubicBezTo>
                  <a:close/>
                </a:path>
              </a:pathLst>
            </a:custGeom>
            <a:solidFill>
              <a:srgbClr val="FFFFFF"/>
            </a:solidFill>
            <a:ln w="28575" cap="rnd">
              <a:solidFill>
                <a:srgbClr val="000000"/>
              </a:solidFill>
              <a:prstDash val="lgDash"/>
              <a:round/>
            </a:ln>
          </p:spPr>
        </p:sp>
        <p:sp>
          <p:nvSpPr>
            <p:cNvPr id="27" name="TextBox 27"/>
            <p:cNvSpPr txBox="1"/>
            <p:nvPr/>
          </p:nvSpPr>
          <p:spPr>
            <a:xfrm>
              <a:off x="-44583" y="-10862"/>
              <a:ext cx="2322267" cy="629571"/>
            </a:xfrm>
            <a:prstGeom prst="rect">
              <a:avLst/>
            </a:prstGeom>
          </p:spPr>
          <p:txBody>
            <a:bodyPr lIns="254000" tIns="254000" rIns="254000" bIns="254000" rtlCol="0" anchor="ctr"/>
            <a:lstStyle/>
            <a:p>
              <a:pPr marL="431801" lvl="1" indent="-215900" algn="just">
                <a:lnSpc>
                  <a:spcPts val="2800"/>
                </a:lnSpc>
                <a:buFont typeface="Arial"/>
                <a:buChar char="•"/>
              </a:pPr>
              <a:r>
                <a:rPr lang="en-US" sz="2000" spc="-20" dirty="0">
                  <a:solidFill>
                    <a:srgbClr val="000000"/>
                  </a:solidFill>
                  <a:latin typeface="Montserrat Bold"/>
                  <a:ea typeface="Montserrat Bold"/>
                  <a:cs typeface="Montserrat Bold"/>
                  <a:sym typeface="Montserrat Bold"/>
                </a:rPr>
                <a:t>Random Forest</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Khả</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năng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bắt</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các</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mối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quan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hệ</a:t>
              </a:r>
              <a:r>
                <a:rPr lang="en-US" sz="2000" spc="-20" dirty="0">
                  <a:solidFill>
                    <a:srgbClr val="000000"/>
                  </a:solidFill>
                  <a:latin typeface="Montserrat Medium"/>
                  <a:ea typeface="Montserrat Medium"/>
                  <a:cs typeface="Montserrat Medium"/>
                  <a:sym typeface="Montserrat Medium"/>
                </a:rPr>
                <a:t> phi </a:t>
              </a:r>
              <a:r>
                <a:rPr lang="en-US" sz="2000" spc="-20" dirty="0" err="1">
                  <a:solidFill>
                    <a:srgbClr val="000000"/>
                  </a:solidFill>
                  <a:latin typeface="Montserrat Medium"/>
                  <a:ea typeface="Montserrat Medium"/>
                  <a:cs typeface="Montserrat Medium"/>
                  <a:sym typeface="Montserrat Medium"/>
                </a:rPr>
                <a:t>tuyến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kháng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nhiễu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tốt</a:t>
              </a:r>
              <a:r>
                <a:rPr lang="en-US" sz="2000" spc="-20" dirty="0">
                  <a:solidFill>
                    <a:srgbClr val="000000"/>
                  </a:solidFill>
                  <a:latin typeface="Montserrat Medium"/>
                  <a:ea typeface="Montserrat Medium"/>
                  <a:cs typeface="Montserrat Medium"/>
                  <a:sym typeface="Montserrat Medium"/>
                </a:rPr>
                <a:t>.</a:t>
              </a:r>
            </a:p>
            <a:p>
              <a:pPr marL="431801" lvl="1" indent="-215900" algn="just">
                <a:lnSpc>
                  <a:spcPts val="2800"/>
                </a:lnSpc>
                <a:buFont typeface="Arial"/>
                <a:buChar char="•"/>
              </a:pPr>
              <a:r>
                <a:rPr lang="en-US" sz="2000" spc="-20" dirty="0" err="1">
                  <a:solidFill>
                    <a:srgbClr val="000000"/>
                  </a:solidFill>
                  <a:latin typeface="Montserrat Bold"/>
                  <a:ea typeface="Montserrat Bold"/>
                  <a:cs typeface="Montserrat Bold"/>
                  <a:sym typeface="Montserrat Bold"/>
                </a:rPr>
                <a:t>XGBoost</a:t>
              </a:r>
              <a:r>
                <a:rPr lang="en-US" sz="2000" spc="-20" dirty="0">
                  <a:solidFill>
                    <a:srgbClr val="000000"/>
                  </a:solidFill>
                  <a:latin typeface="Montserrat Bold"/>
                  <a:ea typeface="Montserrat Bold"/>
                  <a:cs typeface="Montserrat Bold"/>
                  <a:sym typeface="Montserrat Bold"/>
                </a:rPr>
                <a:t>:</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Tối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ưu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hoá</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tốt</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hiệu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suất</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cao</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trong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bài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toán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hồi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quy</a:t>
              </a:r>
              <a:r>
                <a:rPr lang="en-US" sz="2000" spc="-20" dirty="0">
                  <a:solidFill>
                    <a:srgbClr val="000000"/>
                  </a:solidFill>
                  <a:latin typeface="Montserrat Medium"/>
                  <a:ea typeface="Montserrat Medium"/>
                  <a:cs typeface="Montserrat Medium"/>
                  <a:sym typeface="Montserrat Medium"/>
                </a:rPr>
                <a:t>.</a:t>
              </a:r>
            </a:p>
            <a:p>
              <a:pPr marL="431801" lvl="1" indent="-215900" algn="just">
                <a:lnSpc>
                  <a:spcPts val="2800"/>
                </a:lnSpc>
                <a:buFont typeface="Arial"/>
                <a:buChar char="•"/>
              </a:pPr>
              <a:r>
                <a:rPr lang="en-US" sz="2000" spc="-20" dirty="0" err="1">
                  <a:solidFill>
                    <a:srgbClr val="000000"/>
                  </a:solidFill>
                  <a:latin typeface="Montserrat Bold"/>
                  <a:ea typeface="Montserrat Bold"/>
                  <a:cs typeface="Montserrat Bold"/>
                  <a:sym typeface="Montserrat Bold"/>
                </a:rPr>
                <a:t>LightGBM</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Sử</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dụng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ít</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bộ</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nhớ</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hỗ</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trợ</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dữ</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liệu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lớn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Hỗ</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trợ</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tính</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năng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quan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trọng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như</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xử</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lý</a:t>
              </a:r>
              <a:r>
                <a:rPr lang="en-US" sz="2000" spc="-20" dirty="0">
                  <a:solidFill>
                    <a:srgbClr val="000000"/>
                  </a:solidFill>
                  <a:latin typeface="Montserrat Medium"/>
                  <a:ea typeface="Montserrat Medium"/>
                  <a:cs typeface="Montserrat Medium"/>
                  <a:sym typeface="Montserrat Medium"/>
                </a:rPr>
                <a:t> missing values, </a:t>
              </a:r>
              <a:r>
                <a:rPr lang="en-US" sz="2000" spc="-20" dirty="0" err="1">
                  <a:solidFill>
                    <a:srgbClr val="000000"/>
                  </a:solidFill>
                  <a:latin typeface="Montserrat Medium"/>
                  <a:ea typeface="Montserrat Medium"/>
                  <a:cs typeface="Montserrat Medium"/>
                  <a:sym typeface="Montserrat Medium"/>
                </a:rPr>
                <a:t>tự</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động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chọn</a:t>
              </a:r>
              <a:r>
                <a:rPr lang="en-US" sz="2000" spc="-20" dirty="0">
                  <a:solidFill>
                    <a:srgbClr val="000000"/>
                  </a:solidFill>
                  <a:latin typeface="Montserrat Medium"/>
                  <a:ea typeface="Montserrat Medium"/>
                  <a:cs typeface="Montserrat Medium"/>
                  <a:sym typeface="Montserrat Medium"/>
                </a:rPr>
                <a:t> split.</a:t>
              </a:r>
            </a:p>
          </p:txBody>
        </p:sp>
      </p:grpSp>
      <p:grpSp>
        <p:nvGrpSpPr>
          <p:cNvPr id="28" name="Group 28"/>
          <p:cNvGrpSpPr/>
          <p:nvPr/>
        </p:nvGrpSpPr>
        <p:grpSpPr>
          <a:xfrm>
            <a:off x="12672195" y="1983470"/>
            <a:ext cx="4397412" cy="2803124"/>
            <a:chOff x="-49001" y="-22938"/>
            <a:chExt cx="1158166" cy="738271"/>
          </a:xfrm>
        </p:grpSpPr>
        <p:sp>
          <p:nvSpPr>
            <p:cNvPr id="29" name="Freeform 29"/>
            <p:cNvSpPr/>
            <p:nvPr/>
          </p:nvSpPr>
          <p:spPr>
            <a:xfrm>
              <a:off x="0" y="0"/>
              <a:ext cx="1109165" cy="700171"/>
            </a:xfrm>
            <a:custGeom>
              <a:avLst/>
              <a:gdLst/>
              <a:ahLst/>
              <a:cxnLst/>
              <a:rect l="l" t="t" r="r" b="b"/>
              <a:pathLst>
                <a:path w="1109165" h="700171">
                  <a:moveTo>
                    <a:pt x="93755" y="0"/>
                  </a:moveTo>
                  <a:lnTo>
                    <a:pt x="1015410" y="0"/>
                  </a:lnTo>
                  <a:cubicBezTo>
                    <a:pt x="1040275" y="0"/>
                    <a:pt x="1064122" y="9878"/>
                    <a:pt x="1081705" y="27460"/>
                  </a:cubicBezTo>
                  <a:cubicBezTo>
                    <a:pt x="1099288" y="45043"/>
                    <a:pt x="1109165" y="68890"/>
                    <a:pt x="1109165" y="93755"/>
                  </a:cubicBezTo>
                  <a:lnTo>
                    <a:pt x="1109165" y="606416"/>
                  </a:lnTo>
                  <a:cubicBezTo>
                    <a:pt x="1109165" y="658195"/>
                    <a:pt x="1067190" y="700171"/>
                    <a:pt x="1015410" y="700171"/>
                  </a:cubicBezTo>
                  <a:lnTo>
                    <a:pt x="93755" y="700171"/>
                  </a:lnTo>
                  <a:cubicBezTo>
                    <a:pt x="41976" y="700171"/>
                    <a:pt x="0" y="658195"/>
                    <a:pt x="0" y="606416"/>
                  </a:cubicBezTo>
                  <a:lnTo>
                    <a:pt x="0" y="93755"/>
                  </a:lnTo>
                  <a:cubicBezTo>
                    <a:pt x="0" y="41976"/>
                    <a:pt x="41976" y="0"/>
                    <a:pt x="93755" y="0"/>
                  </a:cubicBezTo>
                  <a:close/>
                </a:path>
              </a:pathLst>
            </a:custGeom>
            <a:solidFill>
              <a:srgbClr val="FFFFFF"/>
            </a:solidFill>
            <a:ln w="28575" cap="rnd">
              <a:solidFill>
                <a:srgbClr val="000000"/>
              </a:solidFill>
              <a:prstDash val="lgDash"/>
              <a:round/>
            </a:ln>
          </p:spPr>
        </p:sp>
        <p:sp>
          <p:nvSpPr>
            <p:cNvPr id="30" name="TextBox 30"/>
            <p:cNvSpPr txBox="1"/>
            <p:nvPr/>
          </p:nvSpPr>
          <p:spPr>
            <a:xfrm>
              <a:off x="-49001" y="-22938"/>
              <a:ext cx="1149090" cy="738271"/>
            </a:xfrm>
            <a:prstGeom prst="rect">
              <a:avLst/>
            </a:prstGeom>
          </p:spPr>
          <p:txBody>
            <a:bodyPr lIns="254000" tIns="254000" rIns="254000" bIns="254000" rtlCol="0" anchor="ctr"/>
            <a:lstStyle/>
            <a:p>
              <a:pPr marL="431801" lvl="1" indent="-215900" algn="just">
                <a:lnSpc>
                  <a:spcPts val="2800"/>
                </a:lnSpc>
                <a:buFont typeface="Arial"/>
                <a:buChar char="•"/>
              </a:pPr>
              <a:r>
                <a:rPr lang="en-US" sz="2000" spc="-20" dirty="0">
                  <a:solidFill>
                    <a:srgbClr val="000000"/>
                  </a:solidFill>
                  <a:latin typeface="Montserrat Medium"/>
                  <a:ea typeface="Montserrat Medium"/>
                  <a:cs typeface="Montserrat Medium"/>
                  <a:sym typeface="Montserrat Medium"/>
                </a:rPr>
                <a:t>Long Short-Term Memory (LSTM): </a:t>
              </a:r>
              <a:r>
                <a:rPr lang="en-US" sz="2000" spc="-20" dirty="0" err="1">
                  <a:solidFill>
                    <a:srgbClr val="000000"/>
                  </a:solidFill>
                  <a:latin typeface="Montserrat Medium"/>
                  <a:ea typeface="Montserrat Medium"/>
                  <a:cs typeface="Montserrat Medium"/>
                  <a:sym typeface="Montserrat Medium"/>
                </a:rPr>
                <a:t>Phù</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hợp</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với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dữ</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liệu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chuỗi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thời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gian</a:t>
              </a:r>
              <a:r>
                <a:rPr lang="en-US" sz="2000" spc="-20" dirty="0">
                  <a:solidFill>
                    <a:srgbClr val="000000"/>
                  </a:solidFill>
                  <a:latin typeface="Montserrat Medium"/>
                  <a:ea typeface="Montserrat Medium"/>
                  <a:cs typeface="Montserrat Medium"/>
                  <a:sym typeface="Montserrat Medium"/>
                </a:rPr>
                <a:t>.</a:t>
              </a:r>
            </a:p>
            <a:p>
              <a:pPr marL="431801" lvl="1" indent="-215900" algn="just">
                <a:lnSpc>
                  <a:spcPts val="2800"/>
                </a:lnSpc>
                <a:buFont typeface="Arial"/>
                <a:buChar char="•"/>
              </a:pPr>
              <a:r>
                <a:rPr lang="en-US" sz="2000" spc="-20" dirty="0">
                  <a:solidFill>
                    <a:srgbClr val="000000"/>
                  </a:solidFill>
                  <a:latin typeface="Montserrat Medium"/>
                  <a:ea typeface="Montserrat Medium"/>
                  <a:cs typeface="Montserrat Medium"/>
                  <a:sym typeface="Montserrat Medium"/>
                </a:rPr>
                <a:t>LSTM </a:t>
              </a:r>
              <a:r>
                <a:rPr lang="en-US" sz="2000" spc="-20" dirty="0" err="1">
                  <a:solidFill>
                    <a:srgbClr val="000000"/>
                  </a:solidFill>
                  <a:latin typeface="Montserrat Medium"/>
                  <a:ea typeface="Montserrat Medium"/>
                  <a:cs typeface="Montserrat Medium"/>
                  <a:sym typeface="Montserrat Medium"/>
                </a:rPr>
                <a:t>xử</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lý</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mối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quan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hệ</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thời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gian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trong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dữ</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liệu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giá</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cổ</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phiếu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quá</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khứ</a:t>
              </a:r>
              <a:r>
                <a:rPr lang="en-US" sz="2000" spc="-20" dirty="0">
                  <a:solidFill>
                    <a:srgbClr val="000000"/>
                  </a:solidFill>
                  <a:latin typeface="Montserrat Medium"/>
                  <a:ea typeface="Montserrat Medium"/>
                  <a:cs typeface="Montserrat Medium"/>
                  <a:sym typeface="Montserrat Medium"/>
                </a:rPr>
                <a:t>.</a:t>
              </a:r>
            </a:p>
          </p:txBody>
        </p:sp>
      </p:grpSp>
      <p:grpSp>
        <p:nvGrpSpPr>
          <p:cNvPr id="31" name="Group 31"/>
          <p:cNvGrpSpPr/>
          <p:nvPr/>
        </p:nvGrpSpPr>
        <p:grpSpPr>
          <a:xfrm>
            <a:off x="3268588" y="6637456"/>
            <a:ext cx="5189612" cy="1020643"/>
            <a:chOff x="0" y="-23617"/>
            <a:chExt cx="1366811" cy="268811"/>
          </a:xfrm>
        </p:grpSpPr>
        <p:sp>
          <p:nvSpPr>
            <p:cNvPr id="32" name="Freeform 32"/>
            <p:cNvSpPr/>
            <p:nvPr/>
          </p:nvSpPr>
          <p:spPr>
            <a:xfrm>
              <a:off x="0" y="0"/>
              <a:ext cx="1338605" cy="230711"/>
            </a:xfrm>
            <a:custGeom>
              <a:avLst/>
              <a:gdLst/>
              <a:ahLst/>
              <a:cxnLst/>
              <a:rect l="l" t="t" r="r" b="b"/>
              <a:pathLst>
                <a:path w="1338605" h="230711">
                  <a:moveTo>
                    <a:pt x="77686" y="0"/>
                  </a:moveTo>
                  <a:lnTo>
                    <a:pt x="1260920" y="0"/>
                  </a:lnTo>
                  <a:cubicBezTo>
                    <a:pt x="1281523" y="0"/>
                    <a:pt x="1301283" y="8185"/>
                    <a:pt x="1315852" y="22754"/>
                  </a:cubicBezTo>
                  <a:cubicBezTo>
                    <a:pt x="1330421" y="37322"/>
                    <a:pt x="1338605" y="57082"/>
                    <a:pt x="1338605" y="77686"/>
                  </a:cubicBezTo>
                  <a:lnTo>
                    <a:pt x="1338605" y="153026"/>
                  </a:lnTo>
                  <a:cubicBezTo>
                    <a:pt x="1338605" y="173629"/>
                    <a:pt x="1330421" y="193389"/>
                    <a:pt x="1315852" y="207958"/>
                  </a:cubicBezTo>
                  <a:cubicBezTo>
                    <a:pt x="1301283" y="222527"/>
                    <a:pt x="1281523" y="230711"/>
                    <a:pt x="1260920" y="230711"/>
                  </a:cubicBezTo>
                  <a:lnTo>
                    <a:pt x="77686" y="230711"/>
                  </a:lnTo>
                  <a:cubicBezTo>
                    <a:pt x="57082" y="230711"/>
                    <a:pt x="37322" y="222527"/>
                    <a:pt x="22754" y="207958"/>
                  </a:cubicBezTo>
                  <a:cubicBezTo>
                    <a:pt x="8185" y="193389"/>
                    <a:pt x="0" y="173629"/>
                    <a:pt x="0" y="153026"/>
                  </a:cubicBezTo>
                  <a:lnTo>
                    <a:pt x="0" y="77686"/>
                  </a:lnTo>
                  <a:cubicBezTo>
                    <a:pt x="0" y="57082"/>
                    <a:pt x="8185" y="37322"/>
                    <a:pt x="22754" y="22754"/>
                  </a:cubicBezTo>
                  <a:cubicBezTo>
                    <a:pt x="37322" y="8185"/>
                    <a:pt x="57082" y="0"/>
                    <a:pt x="77686" y="0"/>
                  </a:cubicBezTo>
                  <a:close/>
                </a:path>
              </a:pathLst>
            </a:custGeom>
            <a:solidFill>
              <a:srgbClr val="190D9B"/>
            </a:solidFill>
          </p:spPr>
        </p:sp>
        <p:sp>
          <p:nvSpPr>
            <p:cNvPr id="33" name="TextBox 33"/>
            <p:cNvSpPr txBox="1"/>
            <p:nvPr/>
          </p:nvSpPr>
          <p:spPr>
            <a:xfrm>
              <a:off x="0" y="-23617"/>
              <a:ext cx="1366811" cy="268811"/>
            </a:xfrm>
            <a:prstGeom prst="rect">
              <a:avLst/>
            </a:prstGeom>
          </p:spPr>
          <p:txBody>
            <a:bodyPr lIns="254000" tIns="254000" rIns="254000" bIns="254000" rtlCol="0" anchor="ctr"/>
            <a:lstStyle/>
            <a:p>
              <a:pPr algn="ctr">
                <a:lnSpc>
                  <a:spcPts val="3499"/>
                </a:lnSpc>
              </a:pPr>
              <a:r>
                <a:rPr lang="en-US" sz="2499" b="1" spc="-24" dirty="0">
                  <a:solidFill>
                    <a:srgbClr val="FFFFFF"/>
                  </a:solidFill>
                  <a:latin typeface="Montserrat Bold"/>
                  <a:ea typeface="Montserrat Bold"/>
                  <a:cs typeface="Montserrat Bold"/>
                  <a:sym typeface="Montserrat Bold"/>
                </a:rPr>
                <a:t>CÁC MÔ HÌNH THÀNH PHẦN</a:t>
              </a:r>
            </a:p>
          </p:txBody>
        </p:sp>
      </p:grpSp>
      <p:grpSp>
        <p:nvGrpSpPr>
          <p:cNvPr id="34" name="Group 34"/>
          <p:cNvGrpSpPr/>
          <p:nvPr/>
        </p:nvGrpSpPr>
        <p:grpSpPr>
          <a:xfrm>
            <a:off x="6046030" y="5203570"/>
            <a:ext cx="5100413" cy="1333127"/>
            <a:chOff x="0" y="-38100"/>
            <a:chExt cx="1343319" cy="351112"/>
          </a:xfrm>
        </p:grpSpPr>
        <p:sp>
          <p:nvSpPr>
            <p:cNvPr id="35" name="Freeform 35"/>
            <p:cNvSpPr/>
            <p:nvPr/>
          </p:nvSpPr>
          <p:spPr>
            <a:xfrm>
              <a:off x="0" y="0"/>
              <a:ext cx="1313395" cy="313012"/>
            </a:xfrm>
            <a:custGeom>
              <a:avLst/>
              <a:gdLst/>
              <a:ahLst/>
              <a:cxnLst/>
              <a:rect l="l" t="t" r="r" b="b"/>
              <a:pathLst>
                <a:path w="1313395" h="313012">
                  <a:moveTo>
                    <a:pt x="79177" y="0"/>
                  </a:moveTo>
                  <a:lnTo>
                    <a:pt x="1234218" y="0"/>
                  </a:lnTo>
                  <a:cubicBezTo>
                    <a:pt x="1277946" y="0"/>
                    <a:pt x="1313395" y="35449"/>
                    <a:pt x="1313395" y="79177"/>
                  </a:cubicBezTo>
                  <a:lnTo>
                    <a:pt x="1313395" y="233835"/>
                  </a:lnTo>
                  <a:cubicBezTo>
                    <a:pt x="1313395" y="254834"/>
                    <a:pt x="1305053" y="274973"/>
                    <a:pt x="1290204" y="289821"/>
                  </a:cubicBezTo>
                  <a:cubicBezTo>
                    <a:pt x="1275356" y="304670"/>
                    <a:pt x="1255217" y="313012"/>
                    <a:pt x="1234218" y="313012"/>
                  </a:cubicBezTo>
                  <a:lnTo>
                    <a:pt x="79177" y="313012"/>
                  </a:lnTo>
                  <a:cubicBezTo>
                    <a:pt x="58178" y="313012"/>
                    <a:pt x="38039" y="304670"/>
                    <a:pt x="23190" y="289821"/>
                  </a:cubicBezTo>
                  <a:cubicBezTo>
                    <a:pt x="8342" y="274973"/>
                    <a:pt x="0" y="254834"/>
                    <a:pt x="0" y="233835"/>
                  </a:cubicBezTo>
                  <a:lnTo>
                    <a:pt x="0" y="79177"/>
                  </a:lnTo>
                  <a:cubicBezTo>
                    <a:pt x="0" y="58178"/>
                    <a:pt x="8342" y="38039"/>
                    <a:pt x="23190" y="23190"/>
                  </a:cubicBezTo>
                  <a:cubicBezTo>
                    <a:pt x="38039" y="8342"/>
                    <a:pt x="58178" y="0"/>
                    <a:pt x="79177" y="0"/>
                  </a:cubicBezTo>
                  <a:close/>
                </a:path>
              </a:pathLst>
            </a:custGeom>
            <a:solidFill>
              <a:srgbClr val="FFFFFF"/>
            </a:solidFill>
            <a:ln w="28575" cap="rnd">
              <a:solidFill>
                <a:srgbClr val="000000"/>
              </a:solidFill>
              <a:prstDash val="lgDash"/>
              <a:round/>
            </a:ln>
          </p:spPr>
        </p:sp>
        <p:sp>
          <p:nvSpPr>
            <p:cNvPr id="36" name="TextBox 36"/>
            <p:cNvSpPr txBox="1"/>
            <p:nvPr/>
          </p:nvSpPr>
          <p:spPr>
            <a:xfrm>
              <a:off x="0" y="-38100"/>
              <a:ext cx="1343319" cy="351112"/>
            </a:xfrm>
            <a:prstGeom prst="rect">
              <a:avLst/>
            </a:prstGeom>
          </p:spPr>
          <p:txBody>
            <a:bodyPr lIns="254000" tIns="254000" rIns="254000" bIns="254000" rtlCol="0" anchor="ctr"/>
            <a:lstStyle/>
            <a:p>
              <a:pPr algn="just">
                <a:lnSpc>
                  <a:spcPts val="2800"/>
                </a:lnSpc>
              </a:pPr>
              <a:r>
                <a:rPr lang="en-US" sz="2000" spc="-20" dirty="0">
                  <a:solidFill>
                    <a:srgbClr val="000000"/>
                  </a:solidFill>
                  <a:latin typeface="Montserrat Bold"/>
                  <a:ea typeface="Montserrat Bold"/>
                  <a:cs typeface="Montserrat Bold"/>
                  <a:sym typeface="Montserrat Bold"/>
                </a:rPr>
                <a:t>M2_MktFI: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Dự</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đoán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giá</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dựa</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trên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Dữ</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liệu</a:t>
              </a:r>
              <a:r>
                <a:rPr lang="en-US" sz="2000" spc="-20" dirty="0">
                  <a:solidFill>
                    <a:srgbClr val="000000"/>
                  </a:solidFill>
                  <a:latin typeface="Montserrat Medium"/>
                  <a:ea typeface="Montserrat Medium"/>
                  <a:cs typeface="Montserrat Medium"/>
                  <a:sym typeface="Montserrat Medium"/>
                </a:rPr>
                <a:t> Thị </a:t>
              </a:r>
              <a:r>
                <a:rPr lang="en-US" sz="2000" spc="-20" dirty="0" err="1">
                  <a:solidFill>
                    <a:srgbClr val="000000"/>
                  </a:solidFill>
                  <a:latin typeface="Montserrat Medium"/>
                  <a:ea typeface="Montserrat Medium"/>
                  <a:cs typeface="Montserrat Medium"/>
                  <a:sym typeface="Montserrat Medium"/>
                </a:rPr>
                <a:t>trường</a:t>
              </a:r>
              <a:r>
                <a:rPr lang="en-US" sz="2000" spc="-20" dirty="0">
                  <a:solidFill>
                    <a:srgbClr val="000000"/>
                  </a:solidFill>
                  <a:latin typeface="Montserrat Medium"/>
                  <a:ea typeface="Montserrat Medium"/>
                  <a:cs typeface="Montserrat Medium"/>
                  <a:sym typeface="Montserrat Medium"/>
                </a:rPr>
                <a:t> &amp; </a:t>
              </a:r>
              <a:r>
                <a:rPr lang="en-US" sz="2000" spc="-20" dirty="0" err="1">
                  <a:solidFill>
                    <a:srgbClr val="000000"/>
                  </a:solidFill>
                  <a:latin typeface="Montserrat Medium"/>
                  <a:ea typeface="Montserrat Medium"/>
                  <a:cs typeface="Montserrat Medium"/>
                  <a:sym typeface="Montserrat Medium"/>
                </a:rPr>
                <a:t>Đầu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tư</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Nước</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ngoài</a:t>
              </a:r>
              <a:endParaRPr lang="en-US" sz="2000" spc="-20" dirty="0">
                <a:solidFill>
                  <a:srgbClr val="000000"/>
                </a:solidFill>
                <a:latin typeface="Montserrat Medium"/>
                <a:ea typeface="Montserrat Medium"/>
                <a:cs typeface="Montserrat Medium"/>
                <a:sym typeface="Montserrat Medium"/>
              </a:endParaRPr>
            </a:p>
          </p:txBody>
        </p:sp>
      </p:grpSp>
      <p:grpSp>
        <p:nvGrpSpPr>
          <p:cNvPr id="37" name="Group 37"/>
          <p:cNvGrpSpPr/>
          <p:nvPr/>
        </p:nvGrpSpPr>
        <p:grpSpPr>
          <a:xfrm>
            <a:off x="6859428" y="7717409"/>
            <a:ext cx="4173397" cy="1540891"/>
            <a:chOff x="0" y="0"/>
            <a:chExt cx="1099166" cy="405831"/>
          </a:xfrm>
        </p:grpSpPr>
        <p:sp>
          <p:nvSpPr>
            <p:cNvPr id="38" name="Freeform 38"/>
            <p:cNvSpPr/>
            <p:nvPr/>
          </p:nvSpPr>
          <p:spPr>
            <a:xfrm>
              <a:off x="0" y="0"/>
              <a:ext cx="1099166" cy="405831"/>
            </a:xfrm>
            <a:custGeom>
              <a:avLst/>
              <a:gdLst/>
              <a:ahLst/>
              <a:cxnLst/>
              <a:rect l="l" t="t" r="r" b="b"/>
              <a:pathLst>
                <a:path w="1099166" h="405831">
                  <a:moveTo>
                    <a:pt x="94608" y="0"/>
                  </a:moveTo>
                  <a:lnTo>
                    <a:pt x="1004558" y="0"/>
                  </a:lnTo>
                  <a:cubicBezTo>
                    <a:pt x="1056809" y="0"/>
                    <a:pt x="1099166" y="42358"/>
                    <a:pt x="1099166" y="94608"/>
                  </a:cubicBezTo>
                  <a:lnTo>
                    <a:pt x="1099166" y="311223"/>
                  </a:lnTo>
                  <a:cubicBezTo>
                    <a:pt x="1099166" y="363474"/>
                    <a:pt x="1056809" y="405831"/>
                    <a:pt x="1004558" y="405831"/>
                  </a:cubicBezTo>
                  <a:lnTo>
                    <a:pt x="94608" y="405831"/>
                  </a:lnTo>
                  <a:cubicBezTo>
                    <a:pt x="42358" y="405831"/>
                    <a:pt x="0" y="363474"/>
                    <a:pt x="0" y="311223"/>
                  </a:cubicBezTo>
                  <a:lnTo>
                    <a:pt x="0" y="94608"/>
                  </a:lnTo>
                  <a:cubicBezTo>
                    <a:pt x="0" y="42358"/>
                    <a:pt x="42358" y="0"/>
                    <a:pt x="94608" y="0"/>
                  </a:cubicBezTo>
                  <a:close/>
                </a:path>
              </a:pathLst>
            </a:custGeom>
            <a:solidFill>
              <a:srgbClr val="FFFFFF"/>
            </a:solidFill>
            <a:ln w="28575" cap="rnd">
              <a:solidFill>
                <a:srgbClr val="000000"/>
              </a:solidFill>
              <a:prstDash val="lgDash"/>
              <a:round/>
            </a:ln>
          </p:spPr>
        </p:sp>
        <p:sp>
          <p:nvSpPr>
            <p:cNvPr id="39" name="TextBox 39"/>
            <p:cNvSpPr txBox="1"/>
            <p:nvPr/>
          </p:nvSpPr>
          <p:spPr>
            <a:xfrm>
              <a:off x="0" y="-38100"/>
              <a:ext cx="1099166" cy="443931"/>
            </a:xfrm>
            <a:prstGeom prst="rect">
              <a:avLst/>
            </a:prstGeom>
          </p:spPr>
          <p:txBody>
            <a:bodyPr lIns="254000" tIns="254000" rIns="254000" bIns="254000" rtlCol="0" anchor="ctr"/>
            <a:lstStyle/>
            <a:p>
              <a:pPr algn="just">
                <a:lnSpc>
                  <a:spcPts val="2800"/>
                </a:lnSpc>
              </a:pPr>
              <a:r>
                <a:rPr lang="en-US" sz="2000" spc="-20" dirty="0">
                  <a:solidFill>
                    <a:srgbClr val="000000"/>
                  </a:solidFill>
                  <a:latin typeface="Montserrat Bold"/>
                  <a:ea typeface="Montserrat Bold"/>
                  <a:cs typeface="Montserrat Bold"/>
                  <a:sym typeface="Montserrat Bold"/>
                </a:rPr>
                <a:t>M4_LSTM_Forecast</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Mô</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hình</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Mạng</a:t>
              </a:r>
              <a:r>
                <a:rPr lang="en-US" sz="2000" spc="-20" dirty="0">
                  <a:solidFill>
                    <a:srgbClr val="000000"/>
                  </a:solidFill>
                  <a:latin typeface="Montserrat Medium"/>
                  <a:ea typeface="Montserrat Medium"/>
                  <a:cs typeface="Montserrat Medium"/>
                  <a:sym typeface="Montserrat Medium"/>
                </a:rPr>
                <a:t> LSTM </a:t>
              </a:r>
              <a:r>
                <a:rPr lang="en-US" sz="2000" spc="-20" dirty="0" err="1">
                  <a:solidFill>
                    <a:srgbClr val="000000"/>
                  </a:solidFill>
                  <a:latin typeface="Montserrat Medium"/>
                  <a:ea typeface="Montserrat Medium"/>
                  <a:cs typeface="Montserrat Medium"/>
                  <a:sym typeface="Montserrat Medium"/>
                </a:rPr>
                <a:t>Dự</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báo</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Giá</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Cổ</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phiếu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Đa</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bước</a:t>
              </a:r>
              <a:r>
                <a:rPr lang="en-US" sz="2000" spc="-20" dirty="0">
                  <a:solidFill>
                    <a:srgbClr val="000000"/>
                  </a:solidFill>
                  <a:latin typeface="Montserrat Medium"/>
                  <a:ea typeface="Montserrat Medium"/>
                  <a:cs typeface="Montserrat Medium"/>
                  <a:sym typeface="Montserrat Medium"/>
                </a:rPr>
                <a:t> (3 </a:t>
              </a:r>
              <a:r>
                <a:rPr lang="en-US" sz="2000" spc="-20" dirty="0" err="1">
                  <a:solidFill>
                    <a:srgbClr val="000000"/>
                  </a:solidFill>
                  <a:latin typeface="Montserrat Medium"/>
                  <a:ea typeface="Montserrat Medium"/>
                  <a:cs typeface="Montserrat Medium"/>
                  <a:sym typeface="Montserrat Medium"/>
                </a:rPr>
                <a:t>ngày</a:t>
              </a:r>
              <a:r>
                <a:rPr lang="en-US" sz="2000" spc="-20" dirty="0">
                  <a:solidFill>
                    <a:srgbClr val="000000"/>
                  </a:solidFill>
                  <a:latin typeface="Montserrat Medium"/>
                  <a:ea typeface="Montserrat Medium"/>
                  <a:cs typeface="Montserrat Medium"/>
                  <a:sym typeface="Montserrat Medium"/>
                </a:rPr>
                <a:t>)</a:t>
              </a:r>
            </a:p>
          </p:txBody>
        </p:sp>
      </p:grpSp>
      <p:grpSp>
        <p:nvGrpSpPr>
          <p:cNvPr id="40" name="Group 40"/>
          <p:cNvGrpSpPr/>
          <p:nvPr/>
        </p:nvGrpSpPr>
        <p:grpSpPr>
          <a:xfrm>
            <a:off x="1088270" y="7763199"/>
            <a:ext cx="4262495" cy="1540891"/>
            <a:chOff x="0" y="0"/>
            <a:chExt cx="1122632" cy="405831"/>
          </a:xfrm>
        </p:grpSpPr>
        <p:sp>
          <p:nvSpPr>
            <p:cNvPr id="41" name="Freeform 41"/>
            <p:cNvSpPr/>
            <p:nvPr/>
          </p:nvSpPr>
          <p:spPr>
            <a:xfrm>
              <a:off x="0" y="0"/>
              <a:ext cx="1122632" cy="405831"/>
            </a:xfrm>
            <a:custGeom>
              <a:avLst/>
              <a:gdLst/>
              <a:ahLst/>
              <a:cxnLst/>
              <a:rect l="l" t="t" r="r" b="b"/>
              <a:pathLst>
                <a:path w="1122632" h="405831">
                  <a:moveTo>
                    <a:pt x="92631" y="0"/>
                  </a:moveTo>
                  <a:lnTo>
                    <a:pt x="1030002" y="0"/>
                  </a:lnTo>
                  <a:cubicBezTo>
                    <a:pt x="1081160" y="0"/>
                    <a:pt x="1122632" y="41472"/>
                    <a:pt x="1122632" y="92631"/>
                  </a:cubicBezTo>
                  <a:lnTo>
                    <a:pt x="1122632" y="313201"/>
                  </a:lnTo>
                  <a:cubicBezTo>
                    <a:pt x="1122632" y="337768"/>
                    <a:pt x="1112873" y="361329"/>
                    <a:pt x="1095501" y="378700"/>
                  </a:cubicBezTo>
                  <a:cubicBezTo>
                    <a:pt x="1078130" y="396072"/>
                    <a:pt x="1054569" y="405831"/>
                    <a:pt x="1030002" y="405831"/>
                  </a:cubicBezTo>
                  <a:lnTo>
                    <a:pt x="92631" y="405831"/>
                  </a:lnTo>
                  <a:cubicBezTo>
                    <a:pt x="41472" y="405831"/>
                    <a:pt x="0" y="364359"/>
                    <a:pt x="0" y="313201"/>
                  </a:cubicBezTo>
                  <a:lnTo>
                    <a:pt x="0" y="92631"/>
                  </a:lnTo>
                  <a:cubicBezTo>
                    <a:pt x="0" y="41472"/>
                    <a:pt x="41472" y="0"/>
                    <a:pt x="92631" y="0"/>
                  </a:cubicBezTo>
                  <a:close/>
                </a:path>
              </a:pathLst>
            </a:custGeom>
            <a:solidFill>
              <a:srgbClr val="FFFFFF"/>
            </a:solidFill>
            <a:ln w="28575" cap="rnd">
              <a:solidFill>
                <a:srgbClr val="000000"/>
              </a:solidFill>
              <a:prstDash val="lgDash"/>
              <a:round/>
            </a:ln>
          </p:spPr>
        </p:sp>
        <p:sp>
          <p:nvSpPr>
            <p:cNvPr id="42" name="TextBox 42"/>
            <p:cNvSpPr txBox="1"/>
            <p:nvPr/>
          </p:nvSpPr>
          <p:spPr>
            <a:xfrm>
              <a:off x="0" y="-38100"/>
              <a:ext cx="1122632" cy="443931"/>
            </a:xfrm>
            <a:prstGeom prst="rect">
              <a:avLst/>
            </a:prstGeom>
          </p:spPr>
          <p:txBody>
            <a:bodyPr lIns="254000" tIns="254000" rIns="254000" bIns="254000" rtlCol="0" anchor="ctr"/>
            <a:lstStyle/>
            <a:p>
              <a:pPr algn="just">
                <a:lnSpc>
                  <a:spcPts val="2800"/>
                </a:lnSpc>
              </a:pPr>
              <a:r>
                <a:rPr lang="en-US" sz="2000" spc="-20" dirty="0">
                  <a:solidFill>
                    <a:srgbClr val="000000"/>
                  </a:solidFill>
                  <a:latin typeface="Montserrat Bold"/>
                  <a:ea typeface="Montserrat Bold"/>
                  <a:cs typeface="Montserrat Bold"/>
                  <a:sym typeface="Montserrat Bold"/>
                </a:rPr>
                <a:t>M3_Ensemble:</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Mô</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hình</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Tổng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hợp</a:t>
              </a:r>
              <a:r>
                <a:rPr lang="en-US" sz="2000" spc="-20" dirty="0">
                  <a:solidFill>
                    <a:srgbClr val="000000"/>
                  </a:solidFill>
                  <a:latin typeface="Montserrat Medium"/>
                  <a:ea typeface="Montserrat Medium"/>
                  <a:cs typeface="Montserrat Medium"/>
                  <a:sym typeface="Montserrat Medium"/>
                </a:rPr>
                <a:t> (Ensemble) </a:t>
              </a:r>
              <a:r>
                <a:rPr lang="en-US" sz="2000" spc="-20" dirty="0" err="1">
                  <a:solidFill>
                    <a:srgbClr val="000000"/>
                  </a:solidFill>
                  <a:latin typeface="Montserrat Medium"/>
                  <a:ea typeface="Montserrat Medium"/>
                  <a:cs typeface="Montserrat Medium"/>
                  <a:sym typeface="Montserrat Medium"/>
                </a:rPr>
                <a:t>Tối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ưu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hóa</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Dự</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đoán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Giá</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Ngắn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hạn</a:t>
              </a:r>
              <a:r>
                <a:rPr lang="en-US" sz="2000" spc="-20" dirty="0">
                  <a:solidFill>
                    <a:srgbClr val="000000"/>
                  </a:solidFill>
                  <a:latin typeface="Montserrat Medium"/>
                  <a:ea typeface="Montserrat Medium"/>
                  <a:cs typeface="Montserrat Medium"/>
                  <a:sym typeface="Montserrat Medium"/>
                </a:rPr>
                <a:t> (T+1)</a:t>
              </a:r>
            </a:p>
          </p:txBody>
        </p:sp>
      </p:grpSp>
      <p:grpSp>
        <p:nvGrpSpPr>
          <p:cNvPr id="43" name="Group 43"/>
          <p:cNvGrpSpPr/>
          <p:nvPr/>
        </p:nvGrpSpPr>
        <p:grpSpPr>
          <a:xfrm>
            <a:off x="1088270" y="5131569"/>
            <a:ext cx="4169529" cy="1333127"/>
            <a:chOff x="0" y="-38100"/>
            <a:chExt cx="1098148" cy="351112"/>
          </a:xfrm>
        </p:grpSpPr>
        <p:sp>
          <p:nvSpPr>
            <p:cNvPr id="44" name="Freeform 44"/>
            <p:cNvSpPr/>
            <p:nvPr/>
          </p:nvSpPr>
          <p:spPr>
            <a:xfrm>
              <a:off x="0" y="0"/>
              <a:ext cx="1048760" cy="313012"/>
            </a:xfrm>
            <a:custGeom>
              <a:avLst/>
              <a:gdLst/>
              <a:ahLst/>
              <a:cxnLst/>
              <a:rect l="l" t="t" r="r" b="b"/>
              <a:pathLst>
                <a:path w="1048760" h="313012">
                  <a:moveTo>
                    <a:pt x="99155" y="0"/>
                  </a:moveTo>
                  <a:lnTo>
                    <a:pt x="949604" y="0"/>
                  </a:lnTo>
                  <a:cubicBezTo>
                    <a:pt x="1004366" y="0"/>
                    <a:pt x="1048760" y="44393"/>
                    <a:pt x="1048760" y="99155"/>
                  </a:cubicBezTo>
                  <a:lnTo>
                    <a:pt x="1048760" y="213856"/>
                  </a:lnTo>
                  <a:cubicBezTo>
                    <a:pt x="1048760" y="268618"/>
                    <a:pt x="1004366" y="313012"/>
                    <a:pt x="949604" y="313012"/>
                  </a:cubicBezTo>
                  <a:lnTo>
                    <a:pt x="99155" y="313012"/>
                  </a:lnTo>
                  <a:cubicBezTo>
                    <a:pt x="44393" y="313012"/>
                    <a:pt x="0" y="268618"/>
                    <a:pt x="0" y="213856"/>
                  </a:cubicBezTo>
                  <a:lnTo>
                    <a:pt x="0" y="99155"/>
                  </a:lnTo>
                  <a:cubicBezTo>
                    <a:pt x="0" y="44393"/>
                    <a:pt x="44393" y="0"/>
                    <a:pt x="99155" y="0"/>
                  </a:cubicBezTo>
                  <a:close/>
                </a:path>
              </a:pathLst>
            </a:custGeom>
            <a:solidFill>
              <a:srgbClr val="FFFFFF"/>
            </a:solidFill>
            <a:ln w="28575" cap="rnd">
              <a:solidFill>
                <a:srgbClr val="000000"/>
              </a:solidFill>
              <a:prstDash val="lgDash"/>
              <a:round/>
            </a:ln>
          </p:spPr>
        </p:sp>
        <p:sp>
          <p:nvSpPr>
            <p:cNvPr id="45" name="TextBox 45"/>
            <p:cNvSpPr txBox="1"/>
            <p:nvPr/>
          </p:nvSpPr>
          <p:spPr>
            <a:xfrm>
              <a:off x="0" y="-38100"/>
              <a:ext cx="1098148" cy="351112"/>
            </a:xfrm>
            <a:prstGeom prst="rect">
              <a:avLst/>
            </a:prstGeom>
          </p:spPr>
          <p:txBody>
            <a:bodyPr lIns="254000" tIns="254000" rIns="254000" bIns="254000" rtlCol="0" anchor="ctr"/>
            <a:lstStyle/>
            <a:p>
              <a:pPr algn="just">
                <a:lnSpc>
                  <a:spcPts val="2800"/>
                </a:lnSpc>
              </a:pPr>
              <a:r>
                <a:rPr lang="en-US" sz="2000" spc="-20" dirty="0">
                  <a:solidFill>
                    <a:srgbClr val="000000"/>
                  </a:solidFill>
                  <a:latin typeface="Montserrat Bold"/>
                  <a:ea typeface="Montserrat Bold"/>
                  <a:cs typeface="Montserrat Bold"/>
                  <a:sym typeface="Montserrat Bold"/>
                </a:rPr>
                <a:t>M1_FinInd:</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Dự</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đoán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giá</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dựa</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trên</a:t>
              </a:r>
              <a:r>
                <a:rPr lang="en-US" sz="2000" spc="-20" dirty="0">
                  <a:solidFill>
                    <a:srgbClr val="000000"/>
                  </a:solidFill>
                  <a:latin typeface="Montserrat Medium"/>
                  <a:ea typeface="Montserrat Medium"/>
                  <a:cs typeface="Montserrat Medium"/>
                  <a:sym typeface="Montserrat Medium"/>
                </a:rPr>
                <a:t> BCTC &amp; </a:t>
              </a:r>
              <a:r>
                <a:rPr lang="en-US" sz="2000" spc="-20" dirty="0" err="1">
                  <a:solidFill>
                    <a:srgbClr val="000000"/>
                  </a:solidFill>
                  <a:latin typeface="Montserrat Medium"/>
                  <a:ea typeface="Montserrat Medium"/>
                  <a:cs typeface="Montserrat Medium"/>
                  <a:sym typeface="Montserrat Medium"/>
                </a:rPr>
                <a:t>Dữ</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liệu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Ngành</a:t>
              </a:r>
              <a:endParaRPr lang="en-US" sz="2000" spc="-20" dirty="0">
                <a:solidFill>
                  <a:srgbClr val="000000"/>
                </a:solidFill>
                <a:latin typeface="Montserrat Medium"/>
                <a:ea typeface="Montserrat Medium"/>
                <a:cs typeface="Montserrat Medium"/>
                <a:sym typeface="Montserrat Medium"/>
              </a:endParaRPr>
            </a:p>
          </p:txBody>
        </p:sp>
      </p:grpSp>
      <p:grpSp>
        <p:nvGrpSpPr>
          <p:cNvPr id="46" name="Group 46"/>
          <p:cNvGrpSpPr/>
          <p:nvPr/>
        </p:nvGrpSpPr>
        <p:grpSpPr>
          <a:xfrm rot="-5400000">
            <a:off x="11101199" y="6911753"/>
            <a:ext cx="579119" cy="506729"/>
            <a:chOff x="0" y="0"/>
            <a:chExt cx="812800" cy="711200"/>
          </a:xfrm>
        </p:grpSpPr>
        <p:sp>
          <p:nvSpPr>
            <p:cNvPr id="47" name="Freeform 47"/>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B89CE"/>
            </a:solidFill>
          </p:spPr>
        </p:sp>
        <p:sp>
          <p:nvSpPr>
            <p:cNvPr id="48" name="TextBox 48"/>
            <p:cNvSpPr txBox="1"/>
            <p:nvPr/>
          </p:nvSpPr>
          <p:spPr>
            <a:xfrm>
              <a:off x="127000" y="12700"/>
              <a:ext cx="558800" cy="368300"/>
            </a:xfrm>
            <a:prstGeom prst="rect">
              <a:avLst/>
            </a:prstGeom>
          </p:spPr>
          <p:txBody>
            <a:bodyPr lIns="50800" tIns="50800" rIns="50800" bIns="50800" rtlCol="0" anchor="ctr"/>
            <a:lstStyle/>
            <a:p>
              <a:pPr algn="ctr">
                <a:lnSpc>
                  <a:spcPts val="2800"/>
                </a:lnSpc>
              </a:pPr>
              <a:endParaRPr/>
            </a:p>
          </p:txBody>
        </p:sp>
      </p:grpSp>
      <p:grpSp>
        <p:nvGrpSpPr>
          <p:cNvPr id="49" name="Group 49"/>
          <p:cNvGrpSpPr/>
          <p:nvPr/>
        </p:nvGrpSpPr>
        <p:grpSpPr>
          <a:xfrm>
            <a:off x="11974203" y="5276230"/>
            <a:ext cx="4981113" cy="3982070"/>
            <a:chOff x="0" y="0"/>
            <a:chExt cx="1311898" cy="1048776"/>
          </a:xfrm>
        </p:grpSpPr>
        <p:sp>
          <p:nvSpPr>
            <p:cNvPr id="50" name="Freeform 50"/>
            <p:cNvSpPr/>
            <p:nvPr/>
          </p:nvSpPr>
          <p:spPr>
            <a:xfrm>
              <a:off x="0" y="0"/>
              <a:ext cx="1311898" cy="1048776"/>
            </a:xfrm>
            <a:custGeom>
              <a:avLst/>
              <a:gdLst/>
              <a:ahLst/>
              <a:cxnLst/>
              <a:rect l="l" t="t" r="r" b="b"/>
              <a:pathLst>
                <a:path w="1311898" h="1048776">
                  <a:moveTo>
                    <a:pt x="79267" y="0"/>
                  </a:moveTo>
                  <a:lnTo>
                    <a:pt x="1232631" y="0"/>
                  </a:lnTo>
                  <a:cubicBezTo>
                    <a:pt x="1253654" y="0"/>
                    <a:pt x="1273816" y="8351"/>
                    <a:pt x="1288681" y="23217"/>
                  </a:cubicBezTo>
                  <a:cubicBezTo>
                    <a:pt x="1303547" y="38082"/>
                    <a:pt x="1311898" y="58244"/>
                    <a:pt x="1311898" y="79267"/>
                  </a:cubicBezTo>
                  <a:lnTo>
                    <a:pt x="1311898" y="969509"/>
                  </a:lnTo>
                  <a:cubicBezTo>
                    <a:pt x="1311898" y="1013287"/>
                    <a:pt x="1276409" y="1048776"/>
                    <a:pt x="1232631" y="1048776"/>
                  </a:cubicBezTo>
                  <a:lnTo>
                    <a:pt x="79267" y="1048776"/>
                  </a:lnTo>
                  <a:cubicBezTo>
                    <a:pt x="58244" y="1048776"/>
                    <a:pt x="38082" y="1040424"/>
                    <a:pt x="23217" y="1025559"/>
                  </a:cubicBezTo>
                  <a:cubicBezTo>
                    <a:pt x="8351" y="1010694"/>
                    <a:pt x="0" y="990532"/>
                    <a:pt x="0" y="969509"/>
                  </a:cubicBezTo>
                  <a:lnTo>
                    <a:pt x="0" y="79267"/>
                  </a:lnTo>
                  <a:cubicBezTo>
                    <a:pt x="0" y="35489"/>
                    <a:pt x="35489" y="0"/>
                    <a:pt x="79267" y="0"/>
                  </a:cubicBezTo>
                  <a:close/>
                </a:path>
              </a:pathLst>
            </a:custGeom>
            <a:solidFill>
              <a:srgbClr val="190D9B"/>
            </a:solidFill>
          </p:spPr>
        </p:sp>
        <p:sp>
          <p:nvSpPr>
            <p:cNvPr id="51" name="TextBox 51"/>
            <p:cNvSpPr txBox="1"/>
            <p:nvPr/>
          </p:nvSpPr>
          <p:spPr>
            <a:xfrm>
              <a:off x="0" y="-38100"/>
              <a:ext cx="1311898" cy="1086876"/>
            </a:xfrm>
            <a:prstGeom prst="rect">
              <a:avLst/>
            </a:prstGeom>
          </p:spPr>
          <p:txBody>
            <a:bodyPr lIns="254000" tIns="254000" rIns="254000" bIns="254000" rtlCol="0" anchor="ctr"/>
            <a:lstStyle/>
            <a:p>
              <a:pPr algn="just">
                <a:lnSpc>
                  <a:spcPts val="2800"/>
                </a:lnSpc>
              </a:pPr>
              <a:r>
                <a:rPr lang="en-US" sz="2000" spc="-20" dirty="0">
                  <a:solidFill>
                    <a:srgbClr val="FFFFFF"/>
                  </a:solidFill>
                  <a:latin typeface="Montserrat Medium"/>
                  <a:ea typeface="Montserrat Medium"/>
                  <a:cs typeface="Montserrat Medium"/>
                  <a:sym typeface="Montserrat Medium"/>
                </a:rPr>
                <a:t>Quy </a:t>
              </a:r>
              <a:r>
                <a:rPr lang="en-US" sz="2000" spc="-20" dirty="0" err="1">
                  <a:solidFill>
                    <a:srgbClr val="FFFFFF"/>
                  </a:solidFill>
                  <a:latin typeface="Montserrat Medium"/>
                  <a:ea typeface="Montserrat Medium"/>
                  <a:cs typeface="Montserrat Medium"/>
                  <a:sym typeface="Montserrat Medium"/>
                </a:rPr>
                <a:t>trình</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chung</a:t>
              </a:r>
              <a:r>
                <a:rPr lang="en-US" sz="2000" spc="-20" dirty="0">
                  <a:solidFill>
                    <a:srgbClr val="FFFFFF"/>
                  </a:solidFill>
                  <a:latin typeface="Montserrat Medium"/>
                  <a:ea typeface="Montserrat Medium"/>
                  <a:cs typeface="Montserrat Medium"/>
                  <a:sym typeface="Montserrat Medium"/>
                </a:rPr>
                <a:t> bao </a:t>
              </a:r>
              <a:r>
                <a:rPr lang="en-US" sz="2000" spc="-20" dirty="0" err="1">
                  <a:solidFill>
                    <a:srgbClr val="FFFFFF"/>
                  </a:solidFill>
                  <a:latin typeface="Montserrat Medium"/>
                  <a:ea typeface="Montserrat Medium"/>
                  <a:cs typeface="Montserrat Medium"/>
                  <a:sym typeface="Montserrat Medium"/>
                </a:rPr>
                <a:t>gồm</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chuẩn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bị</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dữ</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liệu</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phân</a:t>
              </a:r>
              <a:r>
                <a:rPr lang="en-US" sz="2000" spc="-20" dirty="0">
                  <a:solidFill>
                    <a:srgbClr val="FFFFFF"/>
                  </a:solidFill>
                  <a:latin typeface="Montserrat Medium"/>
                  <a:ea typeface="Montserrat Medium"/>
                  <a:cs typeface="Montserrat Medium"/>
                  <a:sym typeface="Montserrat Medium"/>
                </a:rPr>
                <a:t> chia </a:t>
              </a:r>
              <a:r>
                <a:rPr lang="en-US" sz="2000" spc="-20" dirty="0" err="1">
                  <a:solidFill>
                    <a:srgbClr val="FFFFFF"/>
                  </a:solidFill>
                  <a:latin typeface="Montserrat Medium"/>
                  <a:ea typeface="Montserrat Medium"/>
                  <a:cs typeface="Montserrat Medium"/>
                  <a:sym typeface="Montserrat Medium"/>
                </a:rPr>
                <a:t>tập</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huấn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luyện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từng</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mô</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hình</a:t>
              </a:r>
              <a:r>
                <a:rPr lang="en-US" sz="2000" spc="-20" dirty="0">
                  <a:solidFill>
                    <a:srgbClr val="FFFFFF"/>
                  </a:solidFill>
                  <a:latin typeface="Montserrat Medium"/>
                  <a:ea typeface="Montserrat Medium"/>
                  <a:cs typeface="Montserrat Medium"/>
                  <a:sym typeface="Montserrat Medium"/>
                </a:rPr>
                <a:t> (M1, M2, M3, M4) </a:t>
              </a:r>
              <a:r>
                <a:rPr lang="en-US" sz="2000" spc="-20" dirty="0" err="1">
                  <a:solidFill>
                    <a:srgbClr val="FFFFFF"/>
                  </a:solidFill>
                  <a:latin typeface="Montserrat Medium"/>
                  <a:ea typeface="Montserrat Medium"/>
                  <a:cs typeface="Montserrat Medium"/>
                  <a:sym typeface="Montserrat Medium"/>
                </a:rPr>
                <a:t>và</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quy</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trình</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RAG_News</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tối</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ưu</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siêu</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tham</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số</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dựa</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trên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tập</a:t>
              </a:r>
              <a:r>
                <a:rPr lang="en-US" sz="2000" spc="-20" dirty="0">
                  <a:solidFill>
                    <a:srgbClr val="FFFFFF"/>
                  </a:solidFill>
                  <a:latin typeface="Montserrat Medium"/>
                  <a:ea typeface="Montserrat Medium"/>
                  <a:cs typeface="Montserrat Medium"/>
                  <a:sym typeface="Montserrat Medium"/>
                </a:rPr>
                <a:t> validation, </a:t>
              </a:r>
              <a:r>
                <a:rPr lang="en-US" sz="2000" spc="-20" dirty="0" err="1">
                  <a:solidFill>
                    <a:srgbClr val="FFFFFF"/>
                  </a:solidFill>
                  <a:latin typeface="Montserrat Medium"/>
                  <a:ea typeface="Montserrat Medium"/>
                  <a:cs typeface="Montserrat Medium"/>
                  <a:sym typeface="Montserrat Medium"/>
                </a:rPr>
                <a:t>và</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sử</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dụng</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các</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kỹ</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thuật</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như</a:t>
              </a:r>
              <a:r>
                <a:rPr lang="en-US" sz="2000" spc="-20" dirty="0">
                  <a:solidFill>
                    <a:srgbClr val="FFFFFF"/>
                  </a:solidFill>
                  <a:latin typeface="Montserrat Medium"/>
                  <a:ea typeface="Montserrat Medium"/>
                  <a:cs typeface="Montserrat Medium"/>
                  <a:sym typeface="Montserrat Medium"/>
                </a:rPr>
                <a:t>:</a:t>
              </a:r>
            </a:p>
            <a:p>
              <a:pPr marL="431801" lvl="1" indent="-215900" algn="just">
                <a:lnSpc>
                  <a:spcPts val="2800"/>
                </a:lnSpc>
                <a:buFont typeface="Arial"/>
                <a:buChar char="•"/>
              </a:pPr>
              <a:r>
                <a:rPr lang="en-US" sz="2000" spc="-20" dirty="0">
                  <a:solidFill>
                    <a:srgbClr val="FFFFFF"/>
                  </a:solidFill>
                  <a:latin typeface="Montserrat Medium"/>
                  <a:ea typeface="Montserrat Medium"/>
                  <a:cs typeface="Montserrat Medium"/>
                  <a:sym typeface="Montserrat Medium"/>
                </a:rPr>
                <a:t>Early Stopping</a:t>
              </a:r>
            </a:p>
            <a:p>
              <a:pPr marL="431801" lvl="1" indent="-215900" algn="just">
                <a:lnSpc>
                  <a:spcPts val="2800"/>
                </a:lnSpc>
                <a:buFont typeface="Arial"/>
                <a:buChar char="•"/>
              </a:pPr>
              <a:r>
                <a:rPr lang="en-US" sz="2000" spc="-20" dirty="0" err="1">
                  <a:solidFill>
                    <a:srgbClr val="FFFFFF"/>
                  </a:solidFill>
                  <a:latin typeface="Montserrat Medium"/>
                  <a:ea typeface="Montserrat Medium"/>
                  <a:cs typeface="Montserrat Medium"/>
                  <a:sym typeface="Montserrat Medium"/>
                </a:rPr>
                <a:t>ModelCheckpoint</a:t>
              </a:r>
              <a:endParaRPr lang="en-US" sz="2000" spc="-20" dirty="0">
                <a:solidFill>
                  <a:srgbClr val="FFFFFF"/>
                </a:solidFill>
                <a:latin typeface="Montserrat Medium"/>
                <a:ea typeface="Montserrat Medium"/>
                <a:cs typeface="Montserrat Medium"/>
                <a:sym typeface="Montserrat Medium"/>
              </a:endParaRPr>
            </a:p>
            <a:p>
              <a:pPr marL="431801" lvl="1" indent="-215900" algn="just">
                <a:lnSpc>
                  <a:spcPts val="2800"/>
                </a:lnSpc>
                <a:buFont typeface="Arial"/>
                <a:buChar char="•"/>
              </a:pPr>
              <a:r>
                <a:rPr lang="en-US" sz="2000" spc="-20" dirty="0" err="1">
                  <a:solidFill>
                    <a:srgbClr val="FFFFFF"/>
                  </a:solidFill>
                  <a:latin typeface="Montserrat Medium"/>
                  <a:ea typeface="Montserrat Medium"/>
                  <a:cs typeface="Montserrat Medium"/>
                  <a:sym typeface="Montserrat Medium"/>
                </a:rPr>
                <a:t>ReduceLROnPlateau</a:t>
              </a:r>
              <a:r>
                <a:rPr lang="en-US" sz="2000" spc="-20" dirty="0">
                  <a:solidFill>
                    <a:srgbClr val="FFFFFF"/>
                  </a:solidFill>
                  <a:latin typeface="Montserrat Medium"/>
                  <a:ea typeface="Montserrat Medium"/>
                  <a:cs typeface="Montserrat Medium"/>
                  <a:sym typeface="Montserrat Medium"/>
                </a:rPr>
                <a:t>.</a:t>
              </a:r>
            </a:p>
          </p:txBody>
        </p:sp>
      </p:grpSp>
      <p:sp>
        <p:nvSpPr>
          <p:cNvPr id="52" name="TextBox 52"/>
          <p:cNvSpPr txBox="1"/>
          <p:nvPr/>
        </p:nvSpPr>
        <p:spPr>
          <a:xfrm rot="-60000">
            <a:off x="352442" y="196512"/>
            <a:ext cx="8278688" cy="501650"/>
          </a:xfrm>
          <a:prstGeom prst="rect">
            <a:avLst/>
          </a:prstGeom>
        </p:spPr>
        <p:txBody>
          <a:bodyPr lIns="0" tIns="0" rIns="0" bIns="0" rtlCol="0" anchor="t">
            <a:spAutoFit/>
          </a:bodyPr>
          <a:lstStyle/>
          <a:p>
            <a:pPr algn="l">
              <a:lnSpc>
                <a:spcPts val="3849"/>
              </a:lnSpc>
            </a:pPr>
            <a:r>
              <a:rPr lang="en-US" sz="3499">
                <a:solidFill>
                  <a:srgbClr val="190D9B"/>
                </a:solidFill>
                <a:latin typeface="Anton"/>
                <a:ea typeface="Anton"/>
                <a:cs typeface="Anton"/>
                <a:sym typeface="Anton"/>
              </a:rPr>
              <a:t>XÂY DỰNG MÔ HÌNH VÀ ĐÁNH GIÁ, CẢI TIẾN </a:t>
            </a:r>
          </a:p>
        </p:txBody>
      </p:sp>
      <p:sp>
        <p:nvSpPr>
          <p:cNvPr id="53" name="AutoShape 53"/>
          <p:cNvSpPr/>
          <p:nvPr/>
        </p:nvSpPr>
        <p:spPr>
          <a:xfrm>
            <a:off x="1156855" y="5062401"/>
            <a:ext cx="15798460" cy="4279"/>
          </a:xfrm>
          <a:prstGeom prst="line">
            <a:avLst/>
          </a:prstGeom>
          <a:ln w="38100" cap="flat">
            <a:solidFill>
              <a:srgbClr val="190D9B"/>
            </a:solidFill>
            <a:prstDash val="solid"/>
            <a:headEnd type="none" w="sm" len="sm"/>
            <a:tailEnd type="none" w="sm" len="sm"/>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8153" y="1615508"/>
            <a:ext cx="1783869" cy="1196146"/>
            <a:chOff x="0" y="0"/>
            <a:chExt cx="469826" cy="315034"/>
          </a:xfrm>
        </p:grpSpPr>
        <p:sp>
          <p:nvSpPr>
            <p:cNvPr id="3" name="Freeform 3"/>
            <p:cNvSpPr/>
            <p:nvPr/>
          </p:nvSpPr>
          <p:spPr>
            <a:xfrm>
              <a:off x="0" y="0"/>
              <a:ext cx="469826" cy="315034"/>
            </a:xfrm>
            <a:custGeom>
              <a:avLst/>
              <a:gdLst/>
              <a:ahLst/>
              <a:cxnLst/>
              <a:rect l="l" t="t" r="r" b="b"/>
              <a:pathLst>
                <a:path w="469826" h="315034">
                  <a:moveTo>
                    <a:pt x="0" y="0"/>
                  </a:moveTo>
                  <a:lnTo>
                    <a:pt x="469826" y="0"/>
                  </a:lnTo>
                  <a:lnTo>
                    <a:pt x="469826" y="315034"/>
                  </a:lnTo>
                  <a:lnTo>
                    <a:pt x="0" y="315034"/>
                  </a:lnTo>
                  <a:close/>
                </a:path>
              </a:pathLst>
            </a:custGeom>
            <a:solidFill>
              <a:srgbClr val="FF842C"/>
            </a:solidFill>
          </p:spPr>
        </p:sp>
        <p:sp>
          <p:nvSpPr>
            <p:cNvPr id="4" name="TextBox 4"/>
            <p:cNvSpPr txBox="1"/>
            <p:nvPr/>
          </p:nvSpPr>
          <p:spPr>
            <a:xfrm>
              <a:off x="0" y="-76200"/>
              <a:ext cx="469826" cy="391234"/>
            </a:xfrm>
            <a:prstGeom prst="rect">
              <a:avLst/>
            </a:prstGeom>
          </p:spPr>
          <p:txBody>
            <a:bodyPr lIns="50800" tIns="50800" rIns="50800" bIns="50800" rtlCol="0" anchor="ctr"/>
            <a:lstStyle/>
            <a:p>
              <a:pPr algn="ctr">
                <a:lnSpc>
                  <a:spcPts val="4900"/>
                </a:lnSpc>
              </a:pPr>
              <a:r>
                <a:rPr lang="en-US" sz="3500" b="1" spc="-35">
                  <a:solidFill>
                    <a:srgbClr val="FFFFFF"/>
                  </a:solidFill>
                  <a:latin typeface="Montserrat Heavy"/>
                  <a:ea typeface="Montserrat Heavy"/>
                  <a:cs typeface="Montserrat Heavy"/>
                  <a:sym typeface="Montserrat Heavy"/>
                </a:rPr>
                <a:t>RAG</a:t>
              </a:r>
            </a:p>
          </p:txBody>
        </p:sp>
      </p:grpSp>
      <p:grpSp>
        <p:nvGrpSpPr>
          <p:cNvPr id="5" name="Group 5"/>
          <p:cNvGrpSpPr/>
          <p:nvPr/>
        </p:nvGrpSpPr>
        <p:grpSpPr>
          <a:xfrm>
            <a:off x="546217" y="1546409"/>
            <a:ext cx="1334344" cy="1334344"/>
            <a:chOff x="0" y="0"/>
            <a:chExt cx="1779126" cy="1779126"/>
          </a:xfrm>
        </p:grpSpPr>
        <p:grpSp>
          <p:nvGrpSpPr>
            <p:cNvPr id="6" name="Group 6"/>
            <p:cNvGrpSpPr/>
            <p:nvPr/>
          </p:nvGrpSpPr>
          <p:grpSpPr>
            <a:xfrm>
              <a:off x="0" y="0"/>
              <a:ext cx="1779126" cy="1779126"/>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842C"/>
              </a:solidFill>
            </p:spPr>
          </p:sp>
        </p:grpSp>
        <p:sp>
          <p:nvSpPr>
            <p:cNvPr id="8" name="TextBox 8"/>
            <p:cNvSpPr txBox="1"/>
            <p:nvPr/>
          </p:nvSpPr>
          <p:spPr>
            <a:xfrm>
              <a:off x="272051" y="417954"/>
              <a:ext cx="1235023" cy="1007795"/>
            </a:xfrm>
            <a:prstGeom prst="rect">
              <a:avLst/>
            </a:prstGeom>
          </p:spPr>
          <p:txBody>
            <a:bodyPr lIns="0" tIns="0" rIns="0" bIns="0" rtlCol="0" anchor="t">
              <a:spAutoFit/>
            </a:bodyPr>
            <a:lstStyle/>
            <a:p>
              <a:pPr algn="ctr">
                <a:lnSpc>
                  <a:spcPts val="5764"/>
                </a:lnSpc>
              </a:pPr>
              <a:r>
                <a:rPr lang="en-US" sz="5240" b="1">
                  <a:solidFill>
                    <a:srgbClr val="FFFFFF"/>
                  </a:solidFill>
                  <a:latin typeface="Muli Bold"/>
                  <a:ea typeface="Muli Bold"/>
                  <a:cs typeface="Muli Bold"/>
                  <a:sym typeface="Muli Bold"/>
                </a:rPr>
                <a:t>01</a:t>
              </a:r>
            </a:p>
          </p:txBody>
        </p:sp>
      </p:grpSp>
      <p:sp>
        <p:nvSpPr>
          <p:cNvPr id="9" name="AutoShape 9"/>
          <p:cNvSpPr/>
          <p:nvPr/>
        </p:nvSpPr>
        <p:spPr>
          <a:xfrm>
            <a:off x="-403453" y="774364"/>
            <a:ext cx="14749848" cy="0"/>
          </a:xfrm>
          <a:prstGeom prst="line">
            <a:avLst/>
          </a:prstGeom>
          <a:ln w="38100" cap="flat">
            <a:solidFill>
              <a:srgbClr val="190D9B"/>
            </a:solidFill>
            <a:prstDash val="solid"/>
            <a:headEnd type="none" w="sm" len="sm"/>
            <a:tailEnd type="none" w="sm" len="sm"/>
          </a:ln>
        </p:spPr>
      </p:sp>
      <p:sp>
        <p:nvSpPr>
          <p:cNvPr id="10" name="AutoShape 10"/>
          <p:cNvSpPr/>
          <p:nvPr/>
        </p:nvSpPr>
        <p:spPr>
          <a:xfrm flipV="1">
            <a:off x="807784" y="9545419"/>
            <a:ext cx="16672431" cy="0"/>
          </a:xfrm>
          <a:prstGeom prst="line">
            <a:avLst/>
          </a:prstGeom>
          <a:ln w="38100" cap="flat">
            <a:solidFill>
              <a:srgbClr val="190D9B"/>
            </a:solidFill>
            <a:prstDash val="solid"/>
            <a:headEnd type="none" w="sm" len="sm"/>
            <a:tailEnd type="none" w="sm" len="sm"/>
          </a:ln>
        </p:spPr>
      </p:sp>
      <p:grpSp>
        <p:nvGrpSpPr>
          <p:cNvPr id="11" name="Group 11"/>
          <p:cNvGrpSpPr/>
          <p:nvPr/>
        </p:nvGrpSpPr>
        <p:grpSpPr>
          <a:xfrm>
            <a:off x="807784" y="9678769"/>
            <a:ext cx="4928476" cy="530458"/>
            <a:chOff x="0" y="0"/>
            <a:chExt cx="1298035" cy="139709"/>
          </a:xfrm>
        </p:grpSpPr>
        <p:sp>
          <p:nvSpPr>
            <p:cNvPr id="12" name="Freeform 12"/>
            <p:cNvSpPr/>
            <p:nvPr/>
          </p:nvSpPr>
          <p:spPr>
            <a:xfrm>
              <a:off x="0" y="0"/>
              <a:ext cx="1298035" cy="139709"/>
            </a:xfrm>
            <a:custGeom>
              <a:avLst/>
              <a:gdLst/>
              <a:ahLst/>
              <a:cxnLst/>
              <a:rect l="l" t="t" r="r" b="b"/>
              <a:pathLst>
                <a:path w="1298035" h="139709">
                  <a:moveTo>
                    <a:pt x="69855" y="0"/>
                  </a:moveTo>
                  <a:lnTo>
                    <a:pt x="1228180" y="0"/>
                  </a:lnTo>
                  <a:cubicBezTo>
                    <a:pt x="1246707" y="0"/>
                    <a:pt x="1264474" y="7360"/>
                    <a:pt x="1277575" y="20460"/>
                  </a:cubicBezTo>
                  <a:cubicBezTo>
                    <a:pt x="1290675" y="33560"/>
                    <a:pt x="1298035" y="51328"/>
                    <a:pt x="1298035" y="69855"/>
                  </a:cubicBezTo>
                  <a:lnTo>
                    <a:pt x="1298035" y="69855"/>
                  </a:lnTo>
                  <a:cubicBezTo>
                    <a:pt x="1298035" y="88381"/>
                    <a:pt x="1290675" y="106149"/>
                    <a:pt x="1277575" y="119249"/>
                  </a:cubicBezTo>
                  <a:cubicBezTo>
                    <a:pt x="1264474" y="132350"/>
                    <a:pt x="1246707" y="139709"/>
                    <a:pt x="1228180"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alpha val="29804"/>
              </a:srgbClr>
            </a:solidFill>
          </p:spPr>
        </p:sp>
        <p:sp>
          <p:nvSpPr>
            <p:cNvPr id="13" name="TextBox 13"/>
            <p:cNvSpPr txBox="1"/>
            <p:nvPr/>
          </p:nvSpPr>
          <p:spPr>
            <a:xfrm>
              <a:off x="0" y="-38100"/>
              <a:ext cx="1298035" cy="177809"/>
            </a:xfrm>
            <a:prstGeom prst="rect">
              <a:avLst/>
            </a:prstGeom>
          </p:spPr>
          <p:txBody>
            <a:bodyPr lIns="50800" tIns="50800" rIns="50800" bIns="50800" rtlCol="0" anchor="ctr"/>
            <a:lstStyle/>
            <a:p>
              <a:pPr algn="ctr">
                <a:lnSpc>
                  <a:spcPts val="2800"/>
                </a:lnSpc>
              </a:pPr>
              <a:r>
                <a:rPr lang="en-US" sz="2000" b="1" spc="-20">
                  <a:solidFill>
                    <a:srgbClr val="FFFFFF">
                      <a:alpha val="29804"/>
                    </a:srgbClr>
                  </a:solidFill>
                  <a:latin typeface="Montserrat Bold"/>
                  <a:ea typeface="Montserrat Bold"/>
                  <a:cs typeface="Montserrat Bold"/>
                  <a:sym typeface="Montserrat Bold"/>
                </a:rPr>
                <a:t>BUSINESS UNDERSTANDING</a:t>
              </a:r>
            </a:p>
          </p:txBody>
        </p:sp>
      </p:grpSp>
      <p:grpSp>
        <p:nvGrpSpPr>
          <p:cNvPr id="14" name="Group 14"/>
          <p:cNvGrpSpPr/>
          <p:nvPr/>
        </p:nvGrpSpPr>
        <p:grpSpPr>
          <a:xfrm>
            <a:off x="12552008" y="9678769"/>
            <a:ext cx="4928207" cy="530458"/>
            <a:chOff x="0" y="0"/>
            <a:chExt cx="1297964" cy="139709"/>
          </a:xfrm>
        </p:grpSpPr>
        <p:sp>
          <p:nvSpPr>
            <p:cNvPr id="15" name="Freeform 15"/>
            <p:cNvSpPr/>
            <p:nvPr/>
          </p:nvSpPr>
          <p:spPr>
            <a:xfrm>
              <a:off x="0" y="0"/>
              <a:ext cx="1297964" cy="139709"/>
            </a:xfrm>
            <a:custGeom>
              <a:avLst/>
              <a:gdLst/>
              <a:ahLst/>
              <a:cxnLst/>
              <a:rect l="l" t="t" r="r" b="b"/>
              <a:pathLst>
                <a:path w="1297964" h="139709">
                  <a:moveTo>
                    <a:pt x="69855" y="0"/>
                  </a:moveTo>
                  <a:lnTo>
                    <a:pt x="1228110" y="0"/>
                  </a:lnTo>
                  <a:cubicBezTo>
                    <a:pt x="1246636" y="0"/>
                    <a:pt x="1264404" y="7360"/>
                    <a:pt x="1277504" y="20460"/>
                  </a:cubicBezTo>
                  <a:cubicBezTo>
                    <a:pt x="1290604" y="33560"/>
                    <a:pt x="1297964" y="51328"/>
                    <a:pt x="1297964" y="69855"/>
                  </a:cubicBezTo>
                  <a:lnTo>
                    <a:pt x="1297964" y="69855"/>
                  </a:lnTo>
                  <a:cubicBezTo>
                    <a:pt x="1297964" y="88381"/>
                    <a:pt x="1290604" y="106149"/>
                    <a:pt x="1277504" y="119249"/>
                  </a:cubicBezTo>
                  <a:cubicBezTo>
                    <a:pt x="1264404" y="132350"/>
                    <a:pt x="1246636" y="139709"/>
                    <a:pt x="1228110"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solidFill>
          </p:spPr>
        </p:sp>
        <p:sp>
          <p:nvSpPr>
            <p:cNvPr id="16" name="TextBox 16"/>
            <p:cNvSpPr txBox="1"/>
            <p:nvPr/>
          </p:nvSpPr>
          <p:spPr>
            <a:xfrm>
              <a:off x="0" y="-38100"/>
              <a:ext cx="1297964" cy="177809"/>
            </a:xfrm>
            <a:prstGeom prst="rect">
              <a:avLst/>
            </a:prstGeom>
          </p:spPr>
          <p:txBody>
            <a:bodyPr lIns="50800" tIns="50800" rIns="50800" bIns="50800" rtlCol="0" anchor="ctr"/>
            <a:lstStyle/>
            <a:p>
              <a:pPr algn="ctr">
                <a:lnSpc>
                  <a:spcPts val="2800"/>
                </a:lnSpc>
              </a:pPr>
              <a:r>
                <a:rPr lang="en-US" sz="2000" b="1" spc="-20">
                  <a:solidFill>
                    <a:srgbClr val="FFFFFF"/>
                  </a:solidFill>
                  <a:latin typeface="Montserrat Bold"/>
                  <a:ea typeface="Montserrat Bold"/>
                  <a:cs typeface="Montserrat Bold"/>
                  <a:sym typeface="Montserrat Bold"/>
                </a:rPr>
                <a:t>MODELING AND EVALUATION</a:t>
              </a:r>
            </a:p>
          </p:txBody>
        </p:sp>
      </p:grpSp>
      <p:grpSp>
        <p:nvGrpSpPr>
          <p:cNvPr id="17" name="Group 17"/>
          <p:cNvGrpSpPr/>
          <p:nvPr/>
        </p:nvGrpSpPr>
        <p:grpSpPr>
          <a:xfrm>
            <a:off x="6644145" y="9678769"/>
            <a:ext cx="4999978" cy="530458"/>
            <a:chOff x="0" y="0"/>
            <a:chExt cx="1316867" cy="139709"/>
          </a:xfrm>
        </p:grpSpPr>
        <p:sp>
          <p:nvSpPr>
            <p:cNvPr id="18" name="Freeform 18"/>
            <p:cNvSpPr/>
            <p:nvPr/>
          </p:nvSpPr>
          <p:spPr>
            <a:xfrm>
              <a:off x="0" y="0"/>
              <a:ext cx="1316867" cy="139709"/>
            </a:xfrm>
            <a:custGeom>
              <a:avLst/>
              <a:gdLst/>
              <a:ahLst/>
              <a:cxnLst/>
              <a:rect l="l" t="t" r="r" b="b"/>
              <a:pathLst>
                <a:path w="1316867" h="139709">
                  <a:moveTo>
                    <a:pt x="69855" y="0"/>
                  </a:moveTo>
                  <a:lnTo>
                    <a:pt x="1247012" y="0"/>
                  </a:lnTo>
                  <a:cubicBezTo>
                    <a:pt x="1265539" y="0"/>
                    <a:pt x="1283306" y="7360"/>
                    <a:pt x="1296407" y="20460"/>
                  </a:cubicBezTo>
                  <a:cubicBezTo>
                    <a:pt x="1309507" y="33560"/>
                    <a:pt x="1316867" y="51328"/>
                    <a:pt x="1316867" y="69855"/>
                  </a:cubicBezTo>
                  <a:lnTo>
                    <a:pt x="1316867" y="69855"/>
                  </a:lnTo>
                  <a:cubicBezTo>
                    <a:pt x="1316867" y="88381"/>
                    <a:pt x="1309507" y="106149"/>
                    <a:pt x="1296407" y="119249"/>
                  </a:cubicBezTo>
                  <a:cubicBezTo>
                    <a:pt x="1283306" y="132350"/>
                    <a:pt x="1265539" y="139709"/>
                    <a:pt x="1247012"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alpha val="29804"/>
              </a:srgbClr>
            </a:solidFill>
          </p:spPr>
        </p:sp>
        <p:sp>
          <p:nvSpPr>
            <p:cNvPr id="19" name="TextBox 19"/>
            <p:cNvSpPr txBox="1"/>
            <p:nvPr/>
          </p:nvSpPr>
          <p:spPr>
            <a:xfrm>
              <a:off x="0" y="-38100"/>
              <a:ext cx="1316867" cy="177809"/>
            </a:xfrm>
            <a:prstGeom prst="rect">
              <a:avLst/>
            </a:prstGeom>
          </p:spPr>
          <p:txBody>
            <a:bodyPr lIns="50800" tIns="50800" rIns="50800" bIns="50800" rtlCol="0" anchor="ctr"/>
            <a:lstStyle/>
            <a:p>
              <a:pPr algn="ctr">
                <a:lnSpc>
                  <a:spcPts val="2800"/>
                </a:lnSpc>
              </a:pPr>
              <a:r>
                <a:rPr lang="en-US" sz="2000" b="1" spc="-20">
                  <a:solidFill>
                    <a:srgbClr val="FFFFFF">
                      <a:alpha val="29804"/>
                    </a:srgbClr>
                  </a:solidFill>
                  <a:latin typeface="Montserrat Bold"/>
                  <a:ea typeface="Montserrat Bold"/>
                  <a:cs typeface="Montserrat Bold"/>
                  <a:sym typeface="Montserrat Bold"/>
                </a:rPr>
                <a:t>DATA PREPARATION</a:t>
              </a:r>
            </a:p>
          </p:txBody>
        </p:sp>
      </p:grpSp>
      <p:grpSp>
        <p:nvGrpSpPr>
          <p:cNvPr id="20" name="Group 20"/>
          <p:cNvGrpSpPr/>
          <p:nvPr/>
        </p:nvGrpSpPr>
        <p:grpSpPr>
          <a:xfrm>
            <a:off x="3474165" y="947692"/>
            <a:ext cx="7914957" cy="1380752"/>
            <a:chOff x="0" y="-38100"/>
            <a:chExt cx="2084598" cy="363655"/>
          </a:xfrm>
        </p:grpSpPr>
        <p:sp>
          <p:nvSpPr>
            <p:cNvPr id="21" name="Freeform 21"/>
            <p:cNvSpPr/>
            <p:nvPr/>
          </p:nvSpPr>
          <p:spPr>
            <a:xfrm>
              <a:off x="0" y="0"/>
              <a:ext cx="2046185" cy="325555"/>
            </a:xfrm>
            <a:custGeom>
              <a:avLst/>
              <a:gdLst/>
              <a:ahLst/>
              <a:cxnLst/>
              <a:rect l="l" t="t" r="r" b="b"/>
              <a:pathLst>
                <a:path w="2046185" h="325555">
                  <a:moveTo>
                    <a:pt x="50822" y="0"/>
                  </a:moveTo>
                  <a:lnTo>
                    <a:pt x="1995363" y="0"/>
                  </a:lnTo>
                  <a:cubicBezTo>
                    <a:pt x="2008842" y="0"/>
                    <a:pt x="2021769" y="5354"/>
                    <a:pt x="2031299" y="14885"/>
                  </a:cubicBezTo>
                  <a:cubicBezTo>
                    <a:pt x="2040830" y="24416"/>
                    <a:pt x="2046185" y="37343"/>
                    <a:pt x="2046185" y="50822"/>
                  </a:cubicBezTo>
                  <a:lnTo>
                    <a:pt x="2046185" y="274733"/>
                  </a:lnTo>
                  <a:cubicBezTo>
                    <a:pt x="2046185" y="288212"/>
                    <a:pt x="2040830" y="301139"/>
                    <a:pt x="2031299" y="310670"/>
                  </a:cubicBezTo>
                  <a:cubicBezTo>
                    <a:pt x="2021769" y="320200"/>
                    <a:pt x="2008842" y="325555"/>
                    <a:pt x="1995363" y="325555"/>
                  </a:cubicBezTo>
                  <a:lnTo>
                    <a:pt x="50822" y="325555"/>
                  </a:lnTo>
                  <a:cubicBezTo>
                    <a:pt x="37343" y="325555"/>
                    <a:pt x="24416" y="320200"/>
                    <a:pt x="14885" y="310670"/>
                  </a:cubicBezTo>
                  <a:cubicBezTo>
                    <a:pt x="5354" y="301139"/>
                    <a:pt x="0" y="288212"/>
                    <a:pt x="0" y="274733"/>
                  </a:cubicBezTo>
                  <a:lnTo>
                    <a:pt x="0" y="50822"/>
                  </a:lnTo>
                  <a:cubicBezTo>
                    <a:pt x="0" y="37343"/>
                    <a:pt x="5354" y="24416"/>
                    <a:pt x="14885" y="14885"/>
                  </a:cubicBezTo>
                  <a:cubicBezTo>
                    <a:pt x="24416" y="5354"/>
                    <a:pt x="37343" y="0"/>
                    <a:pt x="50822" y="0"/>
                  </a:cubicBezTo>
                  <a:close/>
                </a:path>
              </a:pathLst>
            </a:custGeom>
            <a:solidFill>
              <a:srgbClr val="FFFFFF"/>
            </a:solidFill>
            <a:ln w="28575" cap="rnd">
              <a:solidFill>
                <a:srgbClr val="000000"/>
              </a:solidFill>
              <a:prstDash val="lgDash"/>
              <a:round/>
            </a:ln>
          </p:spPr>
        </p:sp>
        <p:sp>
          <p:nvSpPr>
            <p:cNvPr id="22" name="TextBox 22"/>
            <p:cNvSpPr txBox="1"/>
            <p:nvPr/>
          </p:nvSpPr>
          <p:spPr>
            <a:xfrm>
              <a:off x="0" y="-38100"/>
              <a:ext cx="2084598" cy="363655"/>
            </a:xfrm>
            <a:prstGeom prst="rect">
              <a:avLst/>
            </a:prstGeom>
          </p:spPr>
          <p:txBody>
            <a:bodyPr lIns="127000" tIns="127000" rIns="127000" bIns="127000" rtlCol="0" anchor="ctr"/>
            <a:lstStyle/>
            <a:p>
              <a:pPr algn="ctr">
                <a:lnSpc>
                  <a:spcPts val="2800"/>
                </a:lnSpc>
              </a:pPr>
              <a:r>
                <a:rPr lang="en-US" sz="2000" spc="-20" dirty="0" err="1">
                  <a:solidFill>
                    <a:srgbClr val="000000"/>
                  </a:solidFill>
                  <a:latin typeface="Montserrat Medium"/>
                  <a:ea typeface="Montserrat Medium"/>
                  <a:cs typeface="Montserrat Medium"/>
                  <a:sym typeface="Montserrat Medium"/>
                </a:rPr>
                <a:t>Mô</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hình</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kết</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hợp</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truy</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xuất</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thông</a:t>
              </a:r>
              <a:r>
                <a:rPr lang="en-US" sz="2000" spc="-20" dirty="0">
                  <a:solidFill>
                    <a:srgbClr val="000000"/>
                  </a:solidFill>
                  <a:latin typeface="Montserrat Medium"/>
                  <a:ea typeface="Montserrat Medium"/>
                  <a:cs typeface="Montserrat Medium"/>
                  <a:sym typeface="Montserrat Medium"/>
                </a:rPr>
                <a:t> tin (retrieval) </a:t>
              </a:r>
              <a:r>
                <a:rPr lang="en-US" sz="2000" spc="-20" dirty="0" err="1">
                  <a:solidFill>
                    <a:srgbClr val="000000"/>
                  </a:solidFill>
                  <a:latin typeface="Montserrat Medium"/>
                  <a:ea typeface="Montserrat Medium"/>
                  <a:cs typeface="Montserrat Medium"/>
                  <a:sym typeface="Montserrat Medium"/>
                </a:rPr>
                <a:t>và</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tạo</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văn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bản</a:t>
              </a:r>
              <a:r>
                <a:rPr lang="en-US" sz="2000" spc="-20" dirty="0">
                  <a:solidFill>
                    <a:srgbClr val="000000"/>
                  </a:solidFill>
                  <a:latin typeface="Montserrat Medium"/>
                  <a:ea typeface="Montserrat Medium"/>
                  <a:cs typeface="Montserrat Medium"/>
                  <a:sym typeface="Montserrat Medium"/>
                </a:rPr>
                <a:t> (generation) </a:t>
              </a:r>
              <a:r>
                <a:rPr lang="en-US" sz="2000" spc="-20" dirty="0" err="1">
                  <a:solidFill>
                    <a:srgbClr val="000000"/>
                  </a:solidFill>
                  <a:latin typeface="Montserrat Medium"/>
                  <a:ea typeface="Montserrat Medium"/>
                  <a:cs typeface="Montserrat Medium"/>
                  <a:sym typeface="Montserrat Medium"/>
                </a:rPr>
                <a:t>để</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tạo</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phản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hồi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chính</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xác</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và</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có</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ngữ</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cảnh</a:t>
              </a:r>
              <a:r>
                <a:rPr lang="en-US" sz="2000" spc="-20" dirty="0">
                  <a:solidFill>
                    <a:srgbClr val="000000"/>
                  </a:solidFill>
                  <a:latin typeface="Montserrat Medium"/>
                  <a:ea typeface="Montserrat Medium"/>
                  <a:cs typeface="Montserrat Medium"/>
                  <a:sym typeface="Montserrat Medium"/>
                </a:rPr>
                <a:t>.</a:t>
              </a:r>
            </a:p>
          </p:txBody>
        </p:sp>
      </p:grpSp>
      <p:grpSp>
        <p:nvGrpSpPr>
          <p:cNvPr id="23" name="Group 23"/>
          <p:cNvGrpSpPr/>
          <p:nvPr/>
        </p:nvGrpSpPr>
        <p:grpSpPr>
          <a:xfrm>
            <a:off x="3474165" y="2521092"/>
            <a:ext cx="7698802" cy="1236091"/>
            <a:chOff x="0" y="0"/>
            <a:chExt cx="2027668" cy="325555"/>
          </a:xfrm>
        </p:grpSpPr>
        <p:sp>
          <p:nvSpPr>
            <p:cNvPr id="24" name="Freeform 24"/>
            <p:cNvSpPr/>
            <p:nvPr/>
          </p:nvSpPr>
          <p:spPr>
            <a:xfrm>
              <a:off x="0" y="0"/>
              <a:ext cx="2027668" cy="325555"/>
            </a:xfrm>
            <a:custGeom>
              <a:avLst/>
              <a:gdLst/>
              <a:ahLst/>
              <a:cxnLst/>
              <a:rect l="l" t="t" r="r" b="b"/>
              <a:pathLst>
                <a:path w="2027668" h="325555">
                  <a:moveTo>
                    <a:pt x="51286" y="0"/>
                  </a:moveTo>
                  <a:lnTo>
                    <a:pt x="1976382" y="0"/>
                  </a:lnTo>
                  <a:cubicBezTo>
                    <a:pt x="1989984" y="0"/>
                    <a:pt x="2003029" y="5403"/>
                    <a:pt x="2012647" y="15021"/>
                  </a:cubicBezTo>
                  <a:cubicBezTo>
                    <a:pt x="2022265" y="24639"/>
                    <a:pt x="2027668" y="37684"/>
                    <a:pt x="2027668" y="51286"/>
                  </a:cubicBezTo>
                  <a:lnTo>
                    <a:pt x="2027668" y="274269"/>
                  </a:lnTo>
                  <a:cubicBezTo>
                    <a:pt x="2027668" y="287871"/>
                    <a:pt x="2022265" y="300916"/>
                    <a:pt x="2012647" y="310534"/>
                  </a:cubicBezTo>
                  <a:cubicBezTo>
                    <a:pt x="2003029" y="320152"/>
                    <a:pt x="1989984" y="325555"/>
                    <a:pt x="1976382" y="325555"/>
                  </a:cubicBezTo>
                  <a:lnTo>
                    <a:pt x="51286" y="325555"/>
                  </a:lnTo>
                  <a:cubicBezTo>
                    <a:pt x="37684" y="325555"/>
                    <a:pt x="24639" y="320152"/>
                    <a:pt x="15021" y="310534"/>
                  </a:cubicBezTo>
                  <a:cubicBezTo>
                    <a:pt x="5403" y="300916"/>
                    <a:pt x="0" y="287871"/>
                    <a:pt x="0" y="274269"/>
                  </a:cubicBezTo>
                  <a:lnTo>
                    <a:pt x="0" y="51286"/>
                  </a:lnTo>
                  <a:cubicBezTo>
                    <a:pt x="0" y="37684"/>
                    <a:pt x="5403" y="24639"/>
                    <a:pt x="15021" y="15021"/>
                  </a:cubicBezTo>
                  <a:cubicBezTo>
                    <a:pt x="24639" y="5403"/>
                    <a:pt x="37684" y="0"/>
                    <a:pt x="51286" y="0"/>
                  </a:cubicBezTo>
                  <a:close/>
                </a:path>
              </a:pathLst>
            </a:custGeom>
            <a:solidFill>
              <a:srgbClr val="FFFFFF"/>
            </a:solidFill>
            <a:ln w="28575" cap="rnd">
              <a:solidFill>
                <a:srgbClr val="000000"/>
              </a:solidFill>
              <a:prstDash val="lgDash"/>
              <a:round/>
            </a:ln>
          </p:spPr>
        </p:sp>
        <p:sp>
          <p:nvSpPr>
            <p:cNvPr id="25" name="TextBox 25"/>
            <p:cNvSpPr txBox="1"/>
            <p:nvPr/>
          </p:nvSpPr>
          <p:spPr>
            <a:xfrm>
              <a:off x="0" y="-38100"/>
              <a:ext cx="2027668" cy="363655"/>
            </a:xfrm>
            <a:prstGeom prst="rect">
              <a:avLst/>
            </a:prstGeom>
          </p:spPr>
          <p:txBody>
            <a:bodyPr lIns="127000" tIns="127000" rIns="127000" bIns="127000" rtlCol="0" anchor="ctr"/>
            <a:lstStyle/>
            <a:p>
              <a:pPr algn="ctr">
                <a:lnSpc>
                  <a:spcPts val="2800"/>
                </a:lnSpc>
              </a:pPr>
              <a:r>
                <a:rPr lang="en-US" sz="2000" spc="-20" dirty="0">
                  <a:solidFill>
                    <a:srgbClr val="000000"/>
                  </a:solidFill>
                  <a:latin typeface="Montserrat Medium"/>
                  <a:ea typeface="Montserrat Medium"/>
                  <a:cs typeface="Montserrat Medium"/>
                  <a:sym typeface="Montserrat Medium"/>
                </a:rPr>
                <a:t>RAG = </a:t>
              </a:r>
              <a:r>
                <a:rPr lang="en-US" sz="2000" spc="-20" dirty="0" err="1">
                  <a:solidFill>
                    <a:srgbClr val="000000"/>
                  </a:solidFill>
                  <a:latin typeface="Montserrat Medium"/>
                  <a:ea typeface="Montserrat Medium"/>
                  <a:cs typeface="Montserrat Medium"/>
                  <a:sym typeface="Montserrat Medium"/>
                </a:rPr>
                <a:t>Tìm</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kiếm</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văn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bản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liên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quan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trong</a:t>
              </a:r>
              <a:r>
                <a:rPr lang="en-US" sz="2000" spc="-20" dirty="0">
                  <a:solidFill>
                    <a:srgbClr val="000000"/>
                  </a:solidFill>
                  <a:latin typeface="Montserrat Medium"/>
                  <a:ea typeface="Montserrat Medium"/>
                  <a:cs typeface="Montserrat Medium"/>
                  <a:sym typeface="Montserrat Medium"/>
                </a:rPr>
                <a:t> corpus </a:t>
              </a:r>
              <a:r>
                <a:rPr lang="en-US" sz="2000" spc="-20" dirty="0" err="1">
                  <a:solidFill>
                    <a:srgbClr val="000000"/>
                  </a:solidFill>
                  <a:latin typeface="Montserrat Medium"/>
                  <a:ea typeface="Montserrat Medium"/>
                  <a:cs typeface="Montserrat Medium"/>
                  <a:sym typeface="Montserrat Medium"/>
                </a:rPr>
                <a:t>tài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chính</a:t>
              </a:r>
              <a:r>
                <a:rPr lang="en-US" sz="2000" spc="-20" dirty="0">
                  <a:solidFill>
                    <a:srgbClr val="000000"/>
                  </a:solidFill>
                  <a:latin typeface="Montserrat Medium"/>
                  <a:ea typeface="Montserrat Medium"/>
                  <a:cs typeface="Montserrat Medium"/>
                  <a:sym typeface="Montserrat Medium"/>
                </a:rPr>
                <a:t> </a:t>
              </a:r>
            </a:p>
            <a:p>
              <a:pPr algn="ctr">
                <a:lnSpc>
                  <a:spcPts val="2800"/>
                </a:lnSpc>
              </a:pP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Đưa</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vào</a:t>
              </a:r>
              <a:r>
                <a:rPr lang="en-US" sz="2000" spc="-20" dirty="0">
                  <a:solidFill>
                    <a:srgbClr val="000000"/>
                  </a:solidFill>
                  <a:latin typeface="Montserrat Medium"/>
                  <a:ea typeface="Montserrat Medium"/>
                  <a:cs typeface="Montserrat Medium"/>
                  <a:sym typeface="Montserrat Medium"/>
                </a:rPr>
                <a:t> LLM </a:t>
              </a:r>
              <a:r>
                <a:rPr lang="en-US" sz="2000" spc="-20" dirty="0" err="1">
                  <a:solidFill>
                    <a:srgbClr val="000000"/>
                  </a:solidFill>
                  <a:latin typeface="Montserrat Medium"/>
                  <a:ea typeface="Montserrat Medium"/>
                  <a:cs typeface="Montserrat Medium"/>
                  <a:sym typeface="Montserrat Medium"/>
                </a:rPr>
                <a:t>để</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sinh</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câu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trả</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lời</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có</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dẫn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chứng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thực</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tế</a:t>
              </a:r>
              <a:endParaRPr lang="en-US" sz="2000" spc="-20" dirty="0">
                <a:solidFill>
                  <a:srgbClr val="000000"/>
                </a:solidFill>
                <a:latin typeface="Montserrat Medium"/>
                <a:ea typeface="Montserrat Medium"/>
                <a:cs typeface="Montserrat Medium"/>
                <a:sym typeface="Montserrat Medium"/>
              </a:endParaRPr>
            </a:p>
          </p:txBody>
        </p:sp>
      </p:grpSp>
      <p:grpSp>
        <p:nvGrpSpPr>
          <p:cNvPr id="26" name="Group 26"/>
          <p:cNvGrpSpPr/>
          <p:nvPr/>
        </p:nvGrpSpPr>
        <p:grpSpPr>
          <a:xfrm rot="-5400000">
            <a:off x="11290694" y="2242360"/>
            <a:ext cx="460469" cy="402910"/>
            <a:chOff x="0" y="0"/>
            <a:chExt cx="812800" cy="711200"/>
          </a:xfrm>
        </p:grpSpPr>
        <p:sp>
          <p:nvSpPr>
            <p:cNvPr id="27" name="Freeform 27"/>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FFB865"/>
            </a:solidFill>
          </p:spPr>
        </p:sp>
        <p:sp>
          <p:nvSpPr>
            <p:cNvPr id="28" name="TextBox 28"/>
            <p:cNvSpPr txBox="1"/>
            <p:nvPr/>
          </p:nvSpPr>
          <p:spPr>
            <a:xfrm>
              <a:off x="127000" y="12700"/>
              <a:ext cx="558800" cy="368300"/>
            </a:xfrm>
            <a:prstGeom prst="rect">
              <a:avLst/>
            </a:prstGeom>
          </p:spPr>
          <p:txBody>
            <a:bodyPr lIns="50800" tIns="50800" rIns="50800" bIns="50800" rtlCol="0" anchor="ctr"/>
            <a:lstStyle/>
            <a:p>
              <a:pPr algn="ctr">
                <a:lnSpc>
                  <a:spcPts val="2800"/>
                </a:lnSpc>
              </a:pPr>
              <a:endParaRPr/>
            </a:p>
          </p:txBody>
        </p:sp>
      </p:grpSp>
      <p:grpSp>
        <p:nvGrpSpPr>
          <p:cNvPr id="29" name="Group 29"/>
          <p:cNvGrpSpPr/>
          <p:nvPr/>
        </p:nvGrpSpPr>
        <p:grpSpPr>
          <a:xfrm>
            <a:off x="11865259" y="1092353"/>
            <a:ext cx="5614957" cy="3032474"/>
            <a:chOff x="0" y="0"/>
            <a:chExt cx="1478836" cy="798676"/>
          </a:xfrm>
        </p:grpSpPr>
        <p:sp>
          <p:nvSpPr>
            <p:cNvPr id="30" name="Freeform 30"/>
            <p:cNvSpPr/>
            <p:nvPr/>
          </p:nvSpPr>
          <p:spPr>
            <a:xfrm>
              <a:off x="0" y="0"/>
              <a:ext cx="1478836" cy="798676"/>
            </a:xfrm>
            <a:custGeom>
              <a:avLst/>
              <a:gdLst/>
              <a:ahLst/>
              <a:cxnLst/>
              <a:rect l="l" t="t" r="r" b="b"/>
              <a:pathLst>
                <a:path w="1478836" h="798676">
                  <a:moveTo>
                    <a:pt x="70319" y="0"/>
                  </a:moveTo>
                  <a:lnTo>
                    <a:pt x="1408517" y="0"/>
                  </a:lnTo>
                  <a:cubicBezTo>
                    <a:pt x="1427167" y="0"/>
                    <a:pt x="1445053" y="7409"/>
                    <a:pt x="1458240" y="20596"/>
                  </a:cubicBezTo>
                  <a:cubicBezTo>
                    <a:pt x="1471428" y="33783"/>
                    <a:pt x="1478836" y="51669"/>
                    <a:pt x="1478836" y="70319"/>
                  </a:cubicBezTo>
                  <a:lnTo>
                    <a:pt x="1478836" y="728357"/>
                  </a:lnTo>
                  <a:cubicBezTo>
                    <a:pt x="1478836" y="747007"/>
                    <a:pt x="1471428" y="764893"/>
                    <a:pt x="1458240" y="778080"/>
                  </a:cubicBezTo>
                  <a:cubicBezTo>
                    <a:pt x="1445053" y="791268"/>
                    <a:pt x="1427167" y="798676"/>
                    <a:pt x="1408517" y="798676"/>
                  </a:cubicBezTo>
                  <a:lnTo>
                    <a:pt x="70319" y="798676"/>
                  </a:lnTo>
                  <a:cubicBezTo>
                    <a:pt x="31483" y="798676"/>
                    <a:pt x="0" y="767193"/>
                    <a:pt x="0" y="728357"/>
                  </a:cubicBezTo>
                  <a:lnTo>
                    <a:pt x="0" y="70319"/>
                  </a:lnTo>
                  <a:cubicBezTo>
                    <a:pt x="0" y="31483"/>
                    <a:pt x="31483" y="0"/>
                    <a:pt x="70319" y="0"/>
                  </a:cubicBezTo>
                  <a:close/>
                </a:path>
              </a:pathLst>
            </a:custGeom>
            <a:solidFill>
              <a:srgbClr val="FF842C"/>
            </a:solidFill>
          </p:spPr>
        </p:sp>
        <p:sp>
          <p:nvSpPr>
            <p:cNvPr id="31" name="TextBox 31"/>
            <p:cNvSpPr txBox="1"/>
            <p:nvPr/>
          </p:nvSpPr>
          <p:spPr>
            <a:xfrm>
              <a:off x="0" y="-38100"/>
              <a:ext cx="1478836" cy="836776"/>
            </a:xfrm>
            <a:prstGeom prst="rect">
              <a:avLst/>
            </a:prstGeom>
          </p:spPr>
          <p:txBody>
            <a:bodyPr lIns="50800" tIns="50800" rIns="50800" bIns="50800" rtlCol="0" anchor="ctr"/>
            <a:lstStyle/>
            <a:p>
              <a:pPr algn="ctr">
                <a:lnSpc>
                  <a:spcPts val="3499"/>
                </a:lnSpc>
              </a:pPr>
              <a:r>
                <a:rPr lang="en-US" sz="2499" spc="-24" dirty="0">
                  <a:solidFill>
                    <a:srgbClr val="FFFFFF"/>
                  </a:solidFill>
                  <a:latin typeface="Montserrat Heavy"/>
                  <a:ea typeface="Montserrat Heavy"/>
                  <a:cs typeface="Montserrat Heavy"/>
                  <a:sym typeface="Montserrat Heavy"/>
                </a:rPr>
                <a:t>Ý </a:t>
              </a:r>
              <a:r>
                <a:rPr lang="en-US" sz="2499" spc="-24" dirty="0" err="1">
                  <a:solidFill>
                    <a:srgbClr val="FFFFFF"/>
                  </a:solidFill>
                  <a:latin typeface="Montserrat Heavy"/>
                  <a:ea typeface="Montserrat Heavy"/>
                  <a:cs typeface="Montserrat Heavy"/>
                  <a:sym typeface="Montserrat Heavy"/>
                </a:rPr>
                <a:t>nghĩa</a:t>
              </a:r>
              <a:endParaRPr lang="en-US" sz="2499" spc="-24" dirty="0">
                <a:solidFill>
                  <a:srgbClr val="FFFFFF"/>
                </a:solidFill>
                <a:latin typeface="Montserrat Heavy"/>
                <a:ea typeface="Montserrat Heavy"/>
                <a:cs typeface="Montserrat Heavy"/>
                <a:sym typeface="Montserrat Heavy"/>
              </a:endParaRPr>
            </a:p>
            <a:p>
              <a:pPr marL="431801" lvl="1" indent="-215900" algn="l">
                <a:lnSpc>
                  <a:spcPts val="2800"/>
                </a:lnSpc>
                <a:buFont typeface="Arial"/>
                <a:buChar char="•"/>
              </a:pPr>
              <a:r>
                <a:rPr lang="en-US" sz="2000" spc="-20" dirty="0" err="1">
                  <a:solidFill>
                    <a:srgbClr val="FFFFFF"/>
                  </a:solidFill>
                  <a:latin typeface="Montserrat Medium"/>
                  <a:ea typeface="Montserrat Medium"/>
                  <a:cs typeface="Montserrat Medium"/>
                  <a:sym typeface="Montserrat Medium"/>
                </a:rPr>
                <a:t>Giúp</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mô</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hình</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dự</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báo</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hiểu</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bối</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cảnh</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thị</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trường</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tại</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thời</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điểm</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cụ</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thể</a:t>
              </a:r>
              <a:r>
                <a:rPr lang="en-US" sz="2000" spc="-20" dirty="0">
                  <a:solidFill>
                    <a:srgbClr val="FFFFFF"/>
                  </a:solidFill>
                  <a:latin typeface="Montserrat Medium"/>
                  <a:ea typeface="Montserrat Medium"/>
                  <a:cs typeface="Montserrat Medium"/>
                  <a:sym typeface="Montserrat Medium"/>
                </a:rPr>
                <a:t>.</a:t>
              </a:r>
            </a:p>
            <a:p>
              <a:pPr marL="431801" lvl="1" indent="-215900" algn="l">
                <a:lnSpc>
                  <a:spcPts val="2800"/>
                </a:lnSpc>
                <a:buFont typeface="Arial"/>
                <a:buChar char="•"/>
              </a:pPr>
              <a:r>
                <a:rPr lang="en-US" sz="2000" spc="-20" dirty="0" err="1">
                  <a:solidFill>
                    <a:srgbClr val="FFFFFF"/>
                  </a:solidFill>
                  <a:latin typeface="Montserrat Medium"/>
                  <a:ea typeface="Montserrat Medium"/>
                  <a:cs typeface="Montserrat Medium"/>
                  <a:sym typeface="Montserrat Medium"/>
                </a:rPr>
                <a:t>Là</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cầu</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nối</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giữa</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dữ</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liệu</a:t>
              </a:r>
              <a:r>
                <a:rPr lang="en-US" sz="2000" spc="-20" dirty="0">
                  <a:solidFill>
                    <a:srgbClr val="FFFFFF"/>
                  </a:solidFill>
                  <a:latin typeface="Montserrat Medium"/>
                  <a:ea typeface="Montserrat Medium"/>
                  <a:cs typeface="Montserrat Medium"/>
                  <a:sym typeface="Montserrat Medium"/>
                </a:rPr>
                <a:t> phi </a:t>
              </a:r>
              <a:r>
                <a:rPr lang="en-US" sz="2000" spc="-20" dirty="0" err="1">
                  <a:solidFill>
                    <a:srgbClr val="FFFFFF"/>
                  </a:solidFill>
                  <a:latin typeface="Montserrat Medium"/>
                  <a:ea typeface="Montserrat Medium"/>
                  <a:cs typeface="Montserrat Medium"/>
                  <a:sym typeface="Montserrat Medium"/>
                </a:rPr>
                <a:t>cấu</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trúc</a:t>
              </a:r>
              <a:r>
                <a:rPr lang="en-US" sz="2000" spc="-20" dirty="0">
                  <a:solidFill>
                    <a:srgbClr val="FFFFFF"/>
                  </a:solidFill>
                  <a:latin typeface="Montserrat Medium"/>
                  <a:ea typeface="Montserrat Medium"/>
                  <a:cs typeface="Montserrat Medium"/>
                  <a:sym typeface="Montserrat Medium"/>
                </a:rPr>
                <a:t> (text) </a:t>
              </a:r>
              <a:r>
                <a:rPr lang="en-US" sz="2000" spc="-20" dirty="0" err="1">
                  <a:solidFill>
                    <a:srgbClr val="FFFFFF"/>
                  </a:solidFill>
                  <a:latin typeface="Montserrat Medium"/>
                  <a:ea typeface="Montserrat Medium"/>
                  <a:cs typeface="Montserrat Medium"/>
                  <a:sym typeface="Montserrat Medium"/>
                </a:rPr>
                <a:t>và</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mô</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hình</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dự</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báo</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định</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lượng</a:t>
              </a:r>
              <a:r>
                <a:rPr lang="en-US" sz="2000" spc="-20" dirty="0">
                  <a:solidFill>
                    <a:srgbClr val="FFFFFF"/>
                  </a:solidFill>
                  <a:latin typeface="Montserrat Medium"/>
                  <a:ea typeface="Montserrat Medium"/>
                  <a:cs typeface="Montserrat Medium"/>
                  <a:sym typeface="Montserrat Medium"/>
                </a:rPr>
                <a:t>.</a:t>
              </a:r>
            </a:p>
            <a:p>
              <a:pPr marL="431801" lvl="1" indent="-215900" algn="l">
                <a:lnSpc>
                  <a:spcPts val="2800"/>
                </a:lnSpc>
                <a:buFont typeface="Arial"/>
                <a:buChar char="•"/>
              </a:pPr>
              <a:r>
                <a:rPr lang="en-US" sz="2000" spc="-20" dirty="0">
                  <a:solidFill>
                    <a:srgbClr val="FFFFFF"/>
                  </a:solidFill>
                  <a:latin typeface="Montserrat Medium"/>
                  <a:ea typeface="Montserrat Medium"/>
                  <a:cs typeface="Montserrat Medium"/>
                  <a:sym typeface="Montserrat Medium"/>
                </a:rPr>
                <a:t>RAG </a:t>
              </a:r>
              <a:r>
                <a:rPr lang="en-US" sz="2000" spc="-20" dirty="0" err="1">
                  <a:solidFill>
                    <a:srgbClr val="FFFFFF"/>
                  </a:solidFill>
                  <a:latin typeface="Montserrat Medium"/>
                  <a:ea typeface="Montserrat Medium"/>
                  <a:cs typeface="Montserrat Medium"/>
                  <a:sym typeface="Montserrat Medium"/>
                </a:rPr>
                <a:t>có</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khả</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năng</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nâng</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cao</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độ</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chính</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xác</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đầu</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ra</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lên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đến</a:t>
              </a:r>
              <a:r>
                <a:rPr lang="en-US" sz="2000" spc="-20" dirty="0">
                  <a:solidFill>
                    <a:srgbClr val="FFFFFF"/>
                  </a:solidFill>
                  <a:latin typeface="Montserrat Medium"/>
                  <a:ea typeface="Montserrat Medium"/>
                  <a:cs typeface="Montserrat Medium"/>
                  <a:sym typeface="Montserrat Medium"/>
                </a:rPr>
                <a:t>                  so </a:t>
              </a:r>
              <a:r>
                <a:rPr lang="en-US" sz="2000" spc="-20" dirty="0" err="1">
                  <a:solidFill>
                    <a:srgbClr val="FFFFFF"/>
                  </a:solidFill>
                  <a:latin typeface="Montserrat Medium"/>
                  <a:ea typeface="Montserrat Medium"/>
                  <a:cs typeface="Montserrat Medium"/>
                  <a:sym typeface="Montserrat Medium"/>
                </a:rPr>
                <a:t>với</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các</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mô</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hình</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chỉ</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dựa</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vào</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tham</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số</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nội</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bộ</a:t>
              </a:r>
              <a:endParaRPr lang="en-US" sz="2000" spc="-20" dirty="0">
                <a:solidFill>
                  <a:srgbClr val="FFFFFF"/>
                </a:solidFill>
                <a:latin typeface="Montserrat Medium"/>
                <a:ea typeface="Montserrat Medium"/>
                <a:cs typeface="Montserrat Medium"/>
                <a:sym typeface="Montserrat Medium"/>
              </a:endParaRPr>
            </a:p>
          </p:txBody>
        </p:sp>
      </p:grpSp>
      <p:grpSp>
        <p:nvGrpSpPr>
          <p:cNvPr id="32" name="Group 32"/>
          <p:cNvGrpSpPr/>
          <p:nvPr/>
        </p:nvGrpSpPr>
        <p:grpSpPr>
          <a:xfrm>
            <a:off x="3474165" y="4728666"/>
            <a:ext cx="6455772" cy="1350391"/>
            <a:chOff x="0" y="0"/>
            <a:chExt cx="1700286" cy="355659"/>
          </a:xfrm>
        </p:grpSpPr>
        <p:sp>
          <p:nvSpPr>
            <p:cNvPr id="33" name="Freeform 33"/>
            <p:cNvSpPr/>
            <p:nvPr/>
          </p:nvSpPr>
          <p:spPr>
            <a:xfrm>
              <a:off x="0" y="0"/>
              <a:ext cx="1700286" cy="355659"/>
            </a:xfrm>
            <a:custGeom>
              <a:avLst/>
              <a:gdLst/>
              <a:ahLst/>
              <a:cxnLst/>
              <a:rect l="l" t="t" r="r" b="b"/>
              <a:pathLst>
                <a:path w="1700286" h="355659">
                  <a:moveTo>
                    <a:pt x="61160" y="0"/>
                  </a:moveTo>
                  <a:lnTo>
                    <a:pt x="1639125" y="0"/>
                  </a:lnTo>
                  <a:cubicBezTo>
                    <a:pt x="1672903" y="0"/>
                    <a:pt x="1700286" y="27382"/>
                    <a:pt x="1700286" y="61160"/>
                  </a:cubicBezTo>
                  <a:lnTo>
                    <a:pt x="1700286" y="294498"/>
                  </a:lnTo>
                  <a:cubicBezTo>
                    <a:pt x="1700286" y="328276"/>
                    <a:pt x="1672903" y="355659"/>
                    <a:pt x="1639125" y="355659"/>
                  </a:cubicBezTo>
                  <a:lnTo>
                    <a:pt x="61160" y="355659"/>
                  </a:lnTo>
                  <a:cubicBezTo>
                    <a:pt x="27382" y="355659"/>
                    <a:pt x="0" y="328276"/>
                    <a:pt x="0" y="294498"/>
                  </a:cubicBezTo>
                  <a:lnTo>
                    <a:pt x="0" y="61160"/>
                  </a:lnTo>
                  <a:cubicBezTo>
                    <a:pt x="0" y="27382"/>
                    <a:pt x="27382" y="0"/>
                    <a:pt x="61160" y="0"/>
                  </a:cubicBezTo>
                  <a:close/>
                </a:path>
              </a:pathLst>
            </a:custGeom>
            <a:solidFill>
              <a:srgbClr val="FFFFFF"/>
            </a:solidFill>
            <a:ln w="28575" cap="rnd">
              <a:solidFill>
                <a:srgbClr val="000000"/>
              </a:solidFill>
              <a:prstDash val="lgDash"/>
              <a:round/>
            </a:ln>
          </p:spPr>
        </p:sp>
        <p:sp>
          <p:nvSpPr>
            <p:cNvPr id="34" name="TextBox 34"/>
            <p:cNvSpPr txBox="1"/>
            <p:nvPr/>
          </p:nvSpPr>
          <p:spPr>
            <a:xfrm>
              <a:off x="0" y="-38100"/>
              <a:ext cx="1700286" cy="393759"/>
            </a:xfrm>
            <a:prstGeom prst="rect">
              <a:avLst/>
            </a:prstGeom>
          </p:spPr>
          <p:txBody>
            <a:bodyPr lIns="127000" tIns="127000" rIns="127000" bIns="127000" rtlCol="0" anchor="ctr"/>
            <a:lstStyle/>
            <a:p>
              <a:pPr marL="431801" lvl="1" indent="-215900" algn="just">
                <a:lnSpc>
                  <a:spcPts val="2800"/>
                </a:lnSpc>
                <a:buFont typeface="Arial"/>
                <a:buChar char="•"/>
              </a:pPr>
              <a:r>
                <a:rPr lang="en-US" sz="2000" spc="-20" dirty="0">
                  <a:solidFill>
                    <a:srgbClr val="000000"/>
                  </a:solidFill>
                  <a:latin typeface="Montserrat Medium"/>
                  <a:ea typeface="Montserrat Medium"/>
                  <a:cs typeface="Montserrat Medium"/>
                  <a:sym typeface="Montserrat Medium"/>
                </a:rPr>
                <a:t>ChatGPT (GPT-4): </a:t>
              </a:r>
              <a:r>
                <a:rPr lang="en-US" sz="2000" spc="-20" dirty="0" err="1">
                  <a:solidFill>
                    <a:srgbClr val="000000"/>
                  </a:solidFill>
                  <a:latin typeface="Montserrat Medium"/>
                  <a:ea typeface="Montserrat Medium"/>
                  <a:cs typeface="Montserrat Medium"/>
                  <a:sym typeface="Montserrat Medium"/>
                </a:rPr>
                <a:t>Ưu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điểm</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tổng</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quát</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hiểu</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tốt</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tiếng</a:t>
              </a:r>
              <a:r>
                <a:rPr lang="en-US" sz="2000" spc="-20" dirty="0">
                  <a:solidFill>
                    <a:srgbClr val="000000"/>
                  </a:solidFill>
                  <a:latin typeface="Montserrat Medium"/>
                  <a:ea typeface="Montserrat Medium"/>
                  <a:cs typeface="Montserrat Medium"/>
                  <a:sym typeface="Montserrat Medium"/>
                </a:rPr>
                <a:t> Việt.</a:t>
              </a:r>
            </a:p>
            <a:p>
              <a:pPr marL="431801" lvl="1" indent="-215900" algn="just">
                <a:lnSpc>
                  <a:spcPts val="2800"/>
                </a:lnSpc>
                <a:buFont typeface="Arial"/>
                <a:buChar char="•"/>
              </a:pPr>
              <a:r>
                <a:rPr lang="en-US" sz="2000" spc="-20" dirty="0" err="1">
                  <a:solidFill>
                    <a:srgbClr val="000000"/>
                  </a:solidFill>
                  <a:latin typeface="Montserrat Medium"/>
                  <a:ea typeface="Montserrat Medium"/>
                  <a:cs typeface="Montserrat Medium"/>
                  <a:sym typeface="Montserrat Medium"/>
                </a:rPr>
                <a:t>LLaMA</a:t>
              </a:r>
              <a:r>
                <a:rPr lang="en-US" sz="2000" spc="-20" dirty="0">
                  <a:solidFill>
                    <a:srgbClr val="000000"/>
                  </a:solidFill>
                  <a:latin typeface="Montserrat Medium"/>
                  <a:ea typeface="Montserrat Medium"/>
                  <a:cs typeface="Montserrat Medium"/>
                  <a:sym typeface="Montserrat Medium"/>
                </a:rPr>
                <a:t> 2.3: </a:t>
              </a:r>
              <a:r>
                <a:rPr lang="en-US" sz="2000" spc="-20" dirty="0" err="1">
                  <a:solidFill>
                    <a:srgbClr val="000000"/>
                  </a:solidFill>
                  <a:latin typeface="Montserrat Medium"/>
                  <a:ea typeface="Montserrat Medium"/>
                  <a:cs typeface="Montserrat Medium"/>
                  <a:sym typeface="Montserrat Medium"/>
                </a:rPr>
                <a:t>Nhẹ</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mã</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nguồn</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mở</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dễ</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tùy</a:t>
              </a:r>
              <a:r>
                <a:rPr lang="en-US" sz="2000" spc="-20" dirty="0">
                  <a:solidFill>
                    <a:srgbClr val="000000"/>
                  </a:solidFill>
                  <a:latin typeface="Montserrat Medium"/>
                  <a:ea typeface="Montserrat Medium"/>
                  <a:cs typeface="Montserrat Medium"/>
                  <a:sym typeface="Montserrat Medium"/>
                </a:rPr>
                <a:t> </a:t>
              </a:r>
              <a:r>
                <a:rPr lang="en-US" sz="2000" spc="-20" dirty="0" err="1">
                  <a:solidFill>
                    <a:srgbClr val="000000"/>
                  </a:solidFill>
                  <a:latin typeface="Montserrat Medium"/>
                  <a:ea typeface="Montserrat Medium"/>
                  <a:cs typeface="Montserrat Medium"/>
                  <a:sym typeface="Montserrat Medium"/>
                </a:rPr>
                <a:t>chỉnh</a:t>
              </a:r>
              <a:r>
                <a:rPr lang="en-US" sz="2000" spc="-20" dirty="0">
                  <a:solidFill>
                    <a:srgbClr val="000000"/>
                  </a:solidFill>
                  <a:latin typeface="Montserrat Medium"/>
                  <a:ea typeface="Montserrat Medium"/>
                  <a:cs typeface="Montserrat Medium"/>
                  <a:sym typeface="Montserrat Medium"/>
                </a:rPr>
                <a:t>.</a:t>
              </a:r>
            </a:p>
          </p:txBody>
        </p:sp>
      </p:grpSp>
      <p:grpSp>
        <p:nvGrpSpPr>
          <p:cNvPr id="35" name="Group 35"/>
          <p:cNvGrpSpPr/>
          <p:nvPr/>
        </p:nvGrpSpPr>
        <p:grpSpPr>
          <a:xfrm>
            <a:off x="11237139" y="4356449"/>
            <a:ext cx="6243076" cy="1849155"/>
            <a:chOff x="0" y="0"/>
            <a:chExt cx="1644267" cy="487020"/>
          </a:xfrm>
        </p:grpSpPr>
        <p:sp>
          <p:nvSpPr>
            <p:cNvPr id="36" name="Freeform 36"/>
            <p:cNvSpPr/>
            <p:nvPr/>
          </p:nvSpPr>
          <p:spPr>
            <a:xfrm>
              <a:off x="0" y="0"/>
              <a:ext cx="1644267" cy="487020"/>
            </a:xfrm>
            <a:custGeom>
              <a:avLst/>
              <a:gdLst/>
              <a:ahLst/>
              <a:cxnLst/>
              <a:rect l="l" t="t" r="r" b="b"/>
              <a:pathLst>
                <a:path w="1644267" h="487020">
                  <a:moveTo>
                    <a:pt x="63244" y="0"/>
                  </a:moveTo>
                  <a:lnTo>
                    <a:pt x="1581023" y="0"/>
                  </a:lnTo>
                  <a:cubicBezTo>
                    <a:pt x="1615952" y="0"/>
                    <a:pt x="1644267" y="28315"/>
                    <a:pt x="1644267" y="63244"/>
                  </a:cubicBezTo>
                  <a:lnTo>
                    <a:pt x="1644267" y="423776"/>
                  </a:lnTo>
                  <a:cubicBezTo>
                    <a:pt x="1644267" y="440549"/>
                    <a:pt x="1637604" y="456636"/>
                    <a:pt x="1625743" y="468496"/>
                  </a:cubicBezTo>
                  <a:cubicBezTo>
                    <a:pt x="1613882" y="480357"/>
                    <a:pt x="1597796" y="487020"/>
                    <a:pt x="1581023" y="487020"/>
                  </a:cubicBezTo>
                  <a:lnTo>
                    <a:pt x="63244" y="487020"/>
                  </a:lnTo>
                  <a:cubicBezTo>
                    <a:pt x="46471" y="487020"/>
                    <a:pt x="30384" y="480357"/>
                    <a:pt x="18524" y="468496"/>
                  </a:cubicBezTo>
                  <a:cubicBezTo>
                    <a:pt x="6663" y="456636"/>
                    <a:pt x="0" y="440549"/>
                    <a:pt x="0" y="423776"/>
                  </a:cubicBezTo>
                  <a:lnTo>
                    <a:pt x="0" y="63244"/>
                  </a:lnTo>
                  <a:cubicBezTo>
                    <a:pt x="0" y="46471"/>
                    <a:pt x="6663" y="30384"/>
                    <a:pt x="18524" y="18524"/>
                  </a:cubicBezTo>
                  <a:cubicBezTo>
                    <a:pt x="30384" y="6663"/>
                    <a:pt x="46471" y="0"/>
                    <a:pt x="63244" y="0"/>
                  </a:cubicBezTo>
                  <a:close/>
                </a:path>
              </a:pathLst>
            </a:custGeom>
            <a:solidFill>
              <a:srgbClr val="190D9B"/>
            </a:solidFill>
          </p:spPr>
        </p:sp>
        <p:sp>
          <p:nvSpPr>
            <p:cNvPr id="37" name="TextBox 37"/>
            <p:cNvSpPr txBox="1"/>
            <p:nvPr/>
          </p:nvSpPr>
          <p:spPr>
            <a:xfrm>
              <a:off x="0" y="-38100"/>
              <a:ext cx="1644267" cy="525120"/>
            </a:xfrm>
            <a:prstGeom prst="rect">
              <a:avLst/>
            </a:prstGeom>
          </p:spPr>
          <p:txBody>
            <a:bodyPr lIns="50800" tIns="50800" rIns="50800" bIns="50800" rtlCol="0" anchor="ctr"/>
            <a:lstStyle/>
            <a:p>
              <a:pPr algn="ctr">
                <a:lnSpc>
                  <a:spcPts val="3499"/>
                </a:lnSpc>
              </a:pPr>
              <a:r>
                <a:rPr lang="en-US" sz="2499" spc="-24" dirty="0">
                  <a:solidFill>
                    <a:srgbClr val="FFFFFF"/>
                  </a:solidFill>
                  <a:latin typeface="Montserrat Heavy"/>
                  <a:ea typeface="Montserrat Heavy"/>
                  <a:cs typeface="Montserrat Heavy"/>
                  <a:sym typeface="Montserrat Heavy"/>
                </a:rPr>
                <a:t>Ý </a:t>
              </a:r>
              <a:r>
                <a:rPr lang="en-US" sz="2499" spc="-24" dirty="0" err="1">
                  <a:solidFill>
                    <a:srgbClr val="FFFFFF"/>
                  </a:solidFill>
                  <a:latin typeface="Montserrat Heavy"/>
                  <a:ea typeface="Montserrat Heavy"/>
                  <a:cs typeface="Montserrat Heavy"/>
                  <a:sym typeface="Montserrat Heavy"/>
                </a:rPr>
                <a:t>nghĩa</a:t>
              </a:r>
              <a:endParaRPr lang="en-US" sz="2499" spc="-24" dirty="0">
                <a:solidFill>
                  <a:srgbClr val="FFFFFF"/>
                </a:solidFill>
                <a:latin typeface="Montserrat Heavy"/>
                <a:ea typeface="Montserrat Heavy"/>
                <a:cs typeface="Montserrat Heavy"/>
                <a:sym typeface="Montserrat Heavy"/>
              </a:endParaRPr>
            </a:p>
            <a:p>
              <a:pPr marL="431801" lvl="1" indent="-215900" algn="l">
                <a:lnSpc>
                  <a:spcPts val="2800"/>
                </a:lnSpc>
                <a:buFont typeface="Arial"/>
                <a:buChar char="•"/>
              </a:pPr>
              <a:r>
                <a:rPr lang="en-US" sz="2000" spc="-20" dirty="0" err="1">
                  <a:solidFill>
                    <a:srgbClr val="FFFFFF"/>
                  </a:solidFill>
                  <a:latin typeface="Montserrat Medium"/>
                  <a:ea typeface="Montserrat Medium"/>
                  <a:cs typeface="Montserrat Medium"/>
                  <a:sym typeface="Montserrat Medium"/>
                </a:rPr>
                <a:t>Tự</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động</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hóa</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quy</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trình</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phân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tích</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văn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bản</a:t>
              </a:r>
              <a:r>
                <a:rPr lang="en-US" sz="2000" spc="-20" dirty="0">
                  <a:solidFill>
                    <a:srgbClr val="FFFFFF"/>
                  </a:solidFill>
                  <a:latin typeface="Montserrat Medium"/>
                  <a:ea typeface="Montserrat Medium"/>
                  <a:cs typeface="Montserrat Medium"/>
                  <a:sym typeface="Montserrat Medium"/>
                </a:rPr>
                <a:t>.</a:t>
              </a:r>
            </a:p>
            <a:p>
              <a:pPr marL="431801" lvl="1" indent="-215900" algn="l">
                <a:lnSpc>
                  <a:spcPts val="2800"/>
                </a:lnSpc>
                <a:buFont typeface="Arial"/>
                <a:buChar char="•"/>
              </a:pPr>
              <a:r>
                <a:rPr lang="en-US" sz="2000" spc="-20" dirty="0" err="1">
                  <a:solidFill>
                    <a:srgbClr val="FFFFFF"/>
                  </a:solidFill>
                  <a:latin typeface="Montserrat Medium"/>
                  <a:ea typeface="Montserrat Medium"/>
                  <a:cs typeface="Montserrat Medium"/>
                  <a:sym typeface="Montserrat Medium"/>
                </a:rPr>
                <a:t>Hỗ</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trợ</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nhà</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đầu</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tư</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hiểu</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nhanh</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thông</a:t>
              </a:r>
              <a:r>
                <a:rPr lang="en-US" sz="2000" spc="-20" dirty="0">
                  <a:solidFill>
                    <a:srgbClr val="FFFFFF"/>
                  </a:solidFill>
                  <a:latin typeface="Montserrat Medium"/>
                  <a:ea typeface="Montserrat Medium"/>
                  <a:cs typeface="Montserrat Medium"/>
                  <a:sym typeface="Montserrat Medium"/>
                </a:rPr>
                <a:t> tin </a:t>
              </a:r>
              <a:r>
                <a:rPr lang="en-US" sz="2000" spc="-20" dirty="0" err="1">
                  <a:solidFill>
                    <a:srgbClr val="FFFFFF"/>
                  </a:solidFill>
                  <a:latin typeface="Montserrat Medium"/>
                  <a:ea typeface="Montserrat Medium"/>
                  <a:cs typeface="Montserrat Medium"/>
                  <a:sym typeface="Montserrat Medium"/>
                </a:rPr>
                <a:t>định</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tính</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gắn</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vào</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mô</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hình</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định</a:t>
              </a:r>
              <a:r>
                <a:rPr lang="en-US" sz="2000" spc="-20" dirty="0">
                  <a:solidFill>
                    <a:srgbClr val="FFFFFF"/>
                  </a:solidFill>
                  <a:latin typeface="Montserrat Medium"/>
                  <a:ea typeface="Montserrat Medium"/>
                  <a:cs typeface="Montserrat Medium"/>
                  <a:sym typeface="Montserrat Medium"/>
                </a:rPr>
                <a:t> </a:t>
              </a:r>
              <a:r>
                <a:rPr lang="en-US" sz="2000" spc="-20" dirty="0" err="1">
                  <a:solidFill>
                    <a:srgbClr val="FFFFFF"/>
                  </a:solidFill>
                  <a:latin typeface="Montserrat Medium"/>
                  <a:ea typeface="Montserrat Medium"/>
                  <a:cs typeface="Montserrat Medium"/>
                  <a:sym typeface="Montserrat Medium"/>
                </a:rPr>
                <a:t>lượng</a:t>
              </a:r>
              <a:r>
                <a:rPr lang="en-US" sz="2000" spc="-20" dirty="0">
                  <a:solidFill>
                    <a:srgbClr val="FFFFFF"/>
                  </a:solidFill>
                  <a:latin typeface="Montserrat Medium"/>
                  <a:ea typeface="Montserrat Medium"/>
                  <a:cs typeface="Montserrat Medium"/>
                  <a:sym typeface="Montserrat Medium"/>
                </a:rPr>
                <a:t>.</a:t>
              </a:r>
            </a:p>
          </p:txBody>
        </p:sp>
      </p:grpSp>
      <p:grpSp>
        <p:nvGrpSpPr>
          <p:cNvPr id="38" name="Group 38"/>
          <p:cNvGrpSpPr/>
          <p:nvPr/>
        </p:nvGrpSpPr>
        <p:grpSpPr>
          <a:xfrm rot="-5400000">
            <a:off x="10314866" y="5139247"/>
            <a:ext cx="604834" cy="529229"/>
            <a:chOff x="0" y="0"/>
            <a:chExt cx="812800" cy="711200"/>
          </a:xfrm>
        </p:grpSpPr>
        <p:sp>
          <p:nvSpPr>
            <p:cNvPr id="39" name="Freeform 39"/>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B89CE"/>
            </a:solidFill>
          </p:spPr>
        </p:sp>
        <p:sp>
          <p:nvSpPr>
            <p:cNvPr id="40" name="TextBox 40"/>
            <p:cNvSpPr txBox="1"/>
            <p:nvPr/>
          </p:nvSpPr>
          <p:spPr>
            <a:xfrm>
              <a:off x="127000" y="12700"/>
              <a:ext cx="558800" cy="368300"/>
            </a:xfrm>
            <a:prstGeom prst="rect">
              <a:avLst/>
            </a:prstGeom>
          </p:spPr>
          <p:txBody>
            <a:bodyPr lIns="50800" tIns="50800" rIns="50800" bIns="50800" rtlCol="0" anchor="ctr"/>
            <a:lstStyle/>
            <a:p>
              <a:pPr algn="ctr">
                <a:lnSpc>
                  <a:spcPts val="2800"/>
                </a:lnSpc>
              </a:pPr>
              <a:endParaRPr/>
            </a:p>
          </p:txBody>
        </p:sp>
      </p:grpSp>
      <p:sp>
        <p:nvSpPr>
          <p:cNvPr id="41" name="Freeform 41"/>
          <p:cNvSpPr/>
          <p:nvPr/>
        </p:nvSpPr>
        <p:spPr>
          <a:xfrm>
            <a:off x="546217" y="6642844"/>
            <a:ext cx="8556154" cy="1496907"/>
          </a:xfrm>
          <a:custGeom>
            <a:avLst/>
            <a:gdLst/>
            <a:ahLst/>
            <a:cxnLst/>
            <a:rect l="l" t="t" r="r" b="b"/>
            <a:pathLst>
              <a:path w="8556154" h="1496907">
                <a:moveTo>
                  <a:pt x="0" y="0"/>
                </a:moveTo>
                <a:lnTo>
                  <a:pt x="8556154" y="0"/>
                </a:lnTo>
                <a:lnTo>
                  <a:pt x="8556154" y="1496907"/>
                </a:lnTo>
                <a:lnTo>
                  <a:pt x="0" y="1496907"/>
                </a:lnTo>
                <a:lnTo>
                  <a:pt x="0" y="0"/>
                </a:lnTo>
                <a:close/>
              </a:path>
            </a:pathLst>
          </a:custGeom>
          <a:blipFill>
            <a:blip r:embed="rId2"/>
            <a:stretch>
              <a:fillRect r="-44289"/>
            </a:stretch>
          </a:blipFill>
        </p:spPr>
      </p:sp>
      <p:sp>
        <p:nvSpPr>
          <p:cNvPr id="42" name="Freeform 42"/>
          <p:cNvSpPr/>
          <p:nvPr/>
        </p:nvSpPr>
        <p:spPr>
          <a:xfrm>
            <a:off x="9508595" y="6615179"/>
            <a:ext cx="7971621" cy="1524572"/>
          </a:xfrm>
          <a:custGeom>
            <a:avLst/>
            <a:gdLst/>
            <a:ahLst/>
            <a:cxnLst/>
            <a:rect l="l" t="t" r="r" b="b"/>
            <a:pathLst>
              <a:path w="7971621" h="1524572">
                <a:moveTo>
                  <a:pt x="0" y="0"/>
                </a:moveTo>
                <a:lnTo>
                  <a:pt x="7971621" y="0"/>
                </a:lnTo>
                <a:lnTo>
                  <a:pt x="7971621" y="1524572"/>
                </a:lnTo>
                <a:lnTo>
                  <a:pt x="0" y="1524572"/>
                </a:lnTo>
                <a:lnTo>
                  <a:pt x="0" y="0"/>
                </a:lnTo>
                <a:close/>
              </a:path>
            </a:pathLst>
          </a:custGeom>
          <a:blipFill>
            <a:blip r:embed="rId3"/>
            <a:stretch>
              <a:fillRect/>
            </a:stretch>
          </a:blipFill>
        </p:spPr>
      </p:sp>
      <p:grpSp>
        <p:nvGrpSpPr>
          <p:cNvPr id="43" name="Group 43"/>
          <p:cNvGrpSpPr/>
          <p:nvPr/>
        </p:nvGrpSpPr>
        <p:grpSpPr>
          <a:xfrm>
            <a:off x="1488153" y="4808574"/>
            <a:ext cx="1783869" cy="1196146"/>
            <a:chOff x="0" y="0"/>
            <a:chExt cx="469826" cy="315034"/>
          </a:xfrm>
        </p:grpSpPr>
        <p:sp>
          <p:nvSpPr>
            <p:cNvPr id="44" name="Freeform 44"/>
            <p:cNvSpPr/>
            <p:nvPr/>
          </p:nvSpPr>
          <p:spPr>
            <a:xfrm>
              <a:off x="0" y="0"/>
              <a:ext cx="469826" cy="315034"/>
            </a:xfrm>
            <a:custGeom>
              <a:avLst/>
              <a:gdLst/>
              <a:ahLst/>
              <a:cxnLst/>
              <a:rect l="l" t="t" r="r" b="b"/>
              <a:pathLst>
                <a:path w="469826" h="315034">
                  <a:moveTo>
                    <a:pt x="0" y="0"/>
                  </a:moveTo>
                  <a:lnTo>
                    <a:pt x="469826" y="0"/>
                  </a:lnTo>
                  <a:lnTo>
                    <a:pt x="469826" y="315034"/>
                  </a:lnTo>
                  <a:lnTo>
                    <a:pt x="0" y="315034"/>
                  </a:lnTo>
                  <a:close/>
                </a:path>
              </a:pathLst>
            </a:custGeom>
            <a:solidFill>
              <a:srgbClr val="190D9B"/>
            </a:solidFill>
          </p:spPr>
        </p:sp>
        <p:sp>
          <p:nvSpPr>
            <p:cNvPr id="45" name="TextBox 45"/>
            <p:cNvSpPr txBox="1"/>
            <p:nvPr/>
          </p:nvSpPr>
          <p:spPr>
            <a:xfrm>
              <a:off x="0" y="-76200"/>
              <a:ext cx="469826" cy="391234"/>
            </a:xfrm>
            <a:prstGeom prst="rect">
              <a:avLst/>
            </a:prstGeom>
          </p:spPr>
          <p:txBody>
            <a:bodyPr lIns="50800" tIns="50800" rIns="50800" bIns="50800" rtlCol="0" anchor="ctr"/>
            <a:lstStyle/>
            <a:p>
              <a:pPr algn="ctr">
                <a:lnSpc>
                  <a:spcPts val="4900"/>
                </a:lnSpc>
              </a:pPr>
              <a:r>
                <a:rPr lang="en-US" sz="3500" b="1" spc="-35">
                  <a:solidFill>
                    <a:srgbClr val="FFFFFF"/>
                  </a:solidFill>
                  <a:latin typeface="Montserrat Heavy"/>
                  <a:ea typeface="Montserrat Heavy"/>
                  <a:cs typeface="Montserrat Heavy"/>
                  <a:sym typeface="Montserrat Heavy"/>
                </a:rPr>
                <a:t>LLM</a:t>
              </a:r>
            </a:p>
          </p:txBody>
        </p:sp>
      </p:grpSp>
      <p:grpSp>
        <p:nvGrpSpPr>
          <p:cNvPr id="46" name="Group 46"/>
          <p:cNvGrpSpPr/>
          <p:nvPr/>
        </p:nvGrpSpPr>
        <p:grpSpPr>
          <a:xfrm>
            <a:off x="546217" y="4739475"/>
            <a:ext cx="1334344" cy="1328774"/>
            <a:chOff x="0" y="0"/>
            <a:chExt cx="1779126" cy="1771699"/>
          </a:xfrm>
        </p:grpSpPr>
        <p:grpSp>
          <p:nvGrpSpPr>
            <p:cNvPr id="47" name="Group 47"/>
            <p:cNvGrpSpPr/>
            <p:nvPr/>
          </p:nvGrpSpPr>
          <p:grpSpPr>
            <a:xfrm>
              <a:off x="0" y="0"/>
              <a:ext cx="1779126" cy="1771699"/>
              <a:chOff x="0" y="0"/>
              <a:chExt cx="6350000" cy="6323491"/>
            </a:xfrm>
          </p:grpSpPr>
          <p:sp>
            <p:nvSpPr>
              <p:cNvPr id="48" name="Freeform 48"/>
              <p:cNvSpPr/>
              <p:nvPr/>
            </p:nvSpPr>
            <p:spPr>
              <a:xfrm>
                <a:off x="0" y="0"/>
                <a:ext cx="6350000" cy="6323491"/>
              </a:xfrm>
              <a:custGeom>
                <a:avLst/>
                <a:gdLst/>
                <a:ahLst/>
                <a:cxnLst/>
                <a:rect l="l" t="t" r="r" b="b"/>
                <a:pathLst>
                  <a:path w="6350000" h="6323491">
                    <a:moveTo>
                      <a:pt x="3175000" y="0"/>
                    </a:moveTo>
                    <a:cubicBezTo>
                      <a:pt x="1421496" y="0"/>
                      <a:pt x="0" y="1415562"/>
                      <a:pt x="0" y="3161746"/>
                    </a:cubicBezTo>
                    <a:cubicBezTo>
                      <a:pt x="0" y="4907929"/>
                      <a:pt x="1421496" y="6323491"/>
                      <a:pt x="3175000" y="6323491"/>
                    </a:cubicBezTo>
                    <a:cubicBezTo>
                      <a:pt x="4928504" y="6323491"/>
                      <a:pt x="6350000" y="4907929"/>
                      <a:pt x="6350000" y="3161746"/>
                    </a:cubicBezTo>
                    <a:cubicBezTo>
                      <a:pt x="6350000" y="1415562"/>
                      <a:pt x="4928504" y="0"/>
                      <a:pt x="3175000" y="0"/>
                    </a:cubicBezTo>
                    <a:close/>
                  </a:path>
                </a:pathLst>
              </a:custGeom>
              <a:solidFill>
                <a:srgbClr val="190D9B"/>
              </a:solidFill>
            </p:spPr>
          </p:sp>
        </p:grpSp>
        <p:sp>
          <p:nvSpPr>
            <p:cNvPr id="49" name="TextBox 49"/>
            <p:cNvSpPr txBox="1"/>
            <p:nvPr/>
          </p:nvSpPr>
          <p:spPr>
            <a:xfrm>
              <a:off x="272051" y="417954"/>
              <a:ext cx="1235023" cy="1000368"/>
            </a:xfrm>
            <a:prstGeom prst="rect">
              <a:avLst/>
            </a:prstGeom>
          </p:spPr>
          <p:txBody>
            <a:bodyPr lIns="0" tIns="0" rIns="0" bIns="0" rtlCol="0" anchor="t">
              <a:spAutoFit/>
            </a:bodyPr>
            <a:lstStyle/>
            <a:p>
              <a:pPr algn="ctr">
                <a:lnSpc>
                  <a:spcPts val="5764"/>
                </a:lnSpc>
              </a:pPr>
              <a:r>
                <a:rPr lang="en-US" sz="5240" b="1">
                  <a:solidFill>
                    <a:srgbClr val="FFFFFF"/>
                  </a:solidFill>
                  <a:latin typeface="Muli Bold"/>
                  <a:ea typeface="Muli Bold"/>
                  <a:cs typeface="Muli Bold"/>
                  <a:sym typeface="Muli Bold"/>
                </a:rPr>
                <a:t>02</a:t>
              </a:r>
            </a:p>
          </p:txBody>
        </p:sp>
      </p:grpSp>
      <p:grpSp>
        <p:nvGrpSpPr>
          <p:cNvPr id="50" name="Group 50"/>
          <p:cNvGrpSpPr/>
          <p:nvPr/>
        </p:nvGrpSpPr>
        <p:grpSpPr>
          <a:xfrm>
            <a:off x="5431085" y="8681811"/>
            <a:ext cx="7342573" cy="669829"/>
            <a:chOff x="0" y="0"/>
            <a:chExt cx="1933846" cy="176416"/>
          </a:xfrm>
        </p:grpSpPr>
        <p:sp>
          <p:nvSpPr>
            <p:cNvPr id="51" name="Freeform 51"/>
            <p:cNvSpPr/>
            <p:nvPr/>
          </p:nvSpPr>
          <p:spPr>
            <a:xfrm>
              <a:off x="0" y="0"/>
              <a:ext cx="1933846" cy="176416"/>
            </a:xfrm>
            <a:custGeom>
              <a:avLst/>
              <a:gdLst/>
              <a:ahLst/>
              <a:cxnLst/>
              <a:rect l="l" t="t" r="r" b="b"/>
              <a:pathLst>
                <a:path w="1933846" h="176416">
                  <a:moveTo>
                    <a:pt x="53774" y="0"/>
                  </a:moveTo>
                  <a:lnTo>
                    <a:pt x="1880072" y="0"/>
                  </a:lnTo>
                  <a:cubicBezTo>
                    <a:pt x="1909771" y="0"/>
                    <a:pt x="1933846" y="24075"/>
                    <a:pt x="1933846" y="53774"/>
                  </a:cubicBezTo>
                  <a:lnTo>
                    <a:pt x="1933846" y="122642"/>
                  </a:lnTo>
                  <a:cubicBezTo>
                    <a:pt x="1933846" y="136904"/>
                    <a:pt x="1928181" y="150581"/>
                    <a:pt x="1918096" y="160666"/>
                  </a:cubicBezTo>
                  <a:cubicBezTo>
                    <a:pt x="1908012" y="170750"/>
                    <a:pt x="1894334" y="176416"/>
                    <a:pt x="1880072" y="176416"/>
                  </a:cubicBezTo>
                  <a:lnTo>
                    <a:pt x="53774" y="176416"/>
                  </a:lnTo>
                  <a:cubicBezTo>
                    <a:pt x="39512" y="176416"/>
                    <a:pt x="25835" y="170750"/>
                    <a:pt x="15750" y="160666"/>
                  </a:cubicBezTo>
                  <a:cubicBezTo>
                    <a:pt x="5665" y="150581"/>
                    <a:pt x="0" y="136904"/>
                    <a:pt x="0" y="122642"/>
                  </a:cubicBezTo>
                  <a:lnTo>
                    <a:pt x="0" y="53774"/>
                  </a:lnTo>
                  <a:cubicBezTo>
                    <a:pt x="0" y="39512"/>
                    <a:pt x="5665" y="25835"/>
                    <a:pt x="15750" y="15750"/>
                  </a:cubicBezTo>
                  <a:cubicBezTo>
                    <a:pt x="25835" y="5665"/>
                    <a:pt x="39512" y="0"/>
                    <a:pt x="53774" y="0"/>
                  </a:cubicBezTo>
                  <a:close/>
                </a:path>
              </a:pathLst>
            </a:custGeom>
            <a:solidFill>
              <a:srgbClr val="FFFFFF"/>
            </a:solidFill>
            <a:ln w="28575" cap="rnd">
              <a:solidFill>
                <a:srgbClr val="000000"/>
              </a:solidFill>
              <a:prstDash val="lgDash"/>
              <a:round/>
            </a:ln>
          </p:spPr>
        </p:sp>
        <p:sp>
          <p:nvSpPr>
            <p:cNvPr id="52" name="TextBox 52"/>
            <p:cNvSpPr txBox="1"/>
            <p:nvPr/>
          </p:nvSpPr>
          <p:spPr>
            <a:xfrm>
              <a:off x="0" y="-38100"/>
              <a:ext cx="1933846" cy="214516"/>
            </a:xfrm>
            <a:prstGeom prst="rect">
              <a:avLst/>
            </a:prstGeom>
          </p:spPr>
          <p:txBody>
            <a:bodyPr lIns="114300" tIns="114300" rIns="114300" bIns="114300" rtlCol="0" anchor="ctr"/>
            <a:lstStyle/>
            <a:p>
              <a:pPr algn="just">
                <a:lnSpc>
                  <a:spcPts val="2800"/>
                </a:lnSpc>
              </a:pPr>
              <a:r>
                <a:rPr lang="en-US" sz="2000" b="1" spc="-20">
                  <a:solidFill>
                    <a:srgbClr val="000000"/>
                  </a:solidFill>
                  <a:latin typeface="Montserrat Medium"/>
                  <a:ea typeface="Montserrat Medium"/>
                  <a:cs typeface="Montserrat Medium"/>
                  <a:sym typeface="Montserrat Medium"/>
                </a:rPr>
                <a:t>Demo hoạt động RAG khi có dữ liệu và không có dữ liệu</a:t>
              </a:r>
            </a:p>
          </p:txBody>
        </p:sp>
      </p:grpSp>
      <p:grpSp>
        <p:nvGrpSpPr>
          <p:cNvPr id="53" name="Group 53"/>
          <p:cNvGrpSpPr/>
          <p:nvPr/>
        </p:nvGrpSpPr>
        <p:grpSpPr>
          <a:xfrm>
            <a:off x="9333268" y="7515478"/>
            <a:ext cx="8362259" cy="756758"/>
            <a:chOff x="0" y="0"/>
            <a:chExt cx="2202406" cy="199311"/>
          </a:xfrm>
        </p:grpSpPr>
        <p:sp>
          <p:nvSpPr>
            <p:cNvPr id="54" name="Freeform 54"/>
            <p:cNvSpPr/>
            <p:nvPr/>
          </p:nvSpPr>
          <p:spPr>
            <a:xfrm>
              <a:off x="0" y="0"/>
              <a:ext cx="2202406" cy="199311"/>
            </a:xfrm>
            <a:custGeom>
              <a:avLst/>
              <a:gdLst/>
              <a:ahLst/>
              <a:cxnLst/>
              <a:rect l="l" t="t" r="r" b="b"/>
              <a:pathLst>
                <a:path w="2202406" h="199311">
                  <a:moveTo>
                    <a:pt x="0" y="0"/>
                  </a:moveTo>
                  <a:lnTo>
                    <a:pt x="2202406" y="0"/>
                  </a:lnTo>
                  <a:lnTo>
                    <a:pt x="2202406" y="199311"/>
                  </a:lnTo>
                  <a:lnTo>
                    <a:pt x="0" y="199311"/>
                  </a:lnTo>
                  <a:close/>
                </a:path>
              </a:pathLst>
            </a:custGeom>
            <a:solidFill>
              <a:srgbClr val="000000">
                <a:alpha val="0"/>
              </a:srgbClr>
            </a:solidFill>
            <a:ln w="38100" cap="sq">
              <a:solidFill>
                <a:srgbClr val="FF0000"/>
              </a:solidFill>
              <a:prstDash val="solid"/>
              <a:miter/>
            </a:ln>
          </p:spPr>
        </p:sp>
        <p:sp>
          <p:nvSpPr>
            <p:cNvPr id="55" name="TextBox 55"/>
            <p:cNvSpPr txBox="1"/>
            <p:nvPr/>
          </p:nvSpPr>
          <p:spPr>
            <a:xfrm>
              <a:off x="0" y="-38100"/>
              <a:ext cx="2202406" cy="237411"/>
            </a:xfrm>
            <a:prstGeom prst="rect">
              <a:avLst/>
            </a:prstGeom>
          </p:spPr>
          <p:txBody>
            <a:bodyPr lIns="50800" tIns="50800" rIns="50800" bIns="50800" rtlCol="0" anchor="ctr"/>
            <a:lstStyle/>
            <a:p>
              <a:pPr algn="ctr">
                <a:lnSpc>
                  <a:spcPts val="2800"/>
                </a:lnSpc>
              </a:pPr>
              <a:endParaRPr/>
            </a:p>
          </p:txBody>
        </p:sp>
      </p:grpSp>
      <p:sp>
        <p:nvSpPr>
          <p:cNvPr id="56" name="TextBox 56"/>
          <p:cNvSpPr txBox="1"/>
          <p:nvPr/>
        </p:nvSpPr>
        <p:spPr>
          <a:xfrm>
            <a:off x="352193" y="196514"/>
            <a:ext cx="12800224" cy="501650"/>
          </a:xfrm>
          <a:prstGeom prst="rect">
            <a:avLst/>
          </a:prstGeom>
        </p:spPr>
        <p:txBody>
          <a:bodyPr lIns="0" tIns="0" rIns="0" bIns="0" rtlCol="0" anchor="t">
            <a:spAutoFit/>
          </a:bodyPr>
          <a:lstStyle/>
          <a:p>
            <a:pPr algn="l">
              <a:lnSpc>
                <a:spcPts val="3849"/>
              </a:lnSpc>
            </a:pPr>
            <a:r>
              <a:rPr lang="en-US" sz="3499">
                <a:solidFill>
                  <a:srgbClr val="190D9B"/>
                </a:solidFill>
                <a:latin typeface="Anton"/>
                <a:ea typeface="Anton"/>
                <a:cs typeface="Anton"/>
                <a:sym typeface="Anton"/>
              </a:rPr>
              <a:t>ĐỂ NÂNG CAO CHẤT LƯỢNG MÔ HÌNH, CÓ THỂ TÍCH HỢP THÊM RAG VÀ LLM</a:t>
            </a:r>
          </a:p>
        </p:txBody>
      </p:sp>
      <p:grpSp>
        <p:nvGrpSpPr>
          <p:cNvPr id="57" name="Group 57"/>
          <p:cNvGrpSpPr/>
          <p:nvPr/>
        </p:nvGrpSpPr>
        <p:grpSpPr>
          <a:xfrm>
            <a:off x="352193" y="7440931"/>
            <a:ext cx="8750179" cy="831305"/>
            <a:chOff x="0" y="0"/>
            <a:chExt cx="2304574" cy="218945"/>
          </a:xfrm>
        </p:grpSpPr>
        <p:sp>
          <p:nvSpPr>
            <p:cNvPr id="58" name="Freeform 58"/>
            <p:cNvSpPr/>
            <p:nvPr/>
          </p:nvSpPr>
          <p:spPr>
            <a:xfrm>
              <a:off x="0" y="0"/>
              <a:ext cx="2304574" cy="218945"/>
            </a:xfrm>
            <a:custGeom>
              <a:avLst/>
              <a:gdLst/>
              <a:ahLst/>
              <a:cxnLst/>
              <a:rect l="l" t="t" r="r" b="b"/>
              <a:pathLst>
                <a:path w="2304574" h="218945">
                  <a:moveTo>
                    <a:pt x="0" y="0"/>
                  </a:moveTo>
                  <a:lnTo>
                    <a:pt x="2304574" y="0"/>
                  </a:lnTo>
                  <a:lnTo>
                    <a:pt x="2304574" y="218945"/>
                  </a:lnTo>
                  <a:lnTo>
                    <a:pt x="0" y="218945"/>
                  </a:lnTo>
                  <a:close/>
                </a:path>
              </a:pathLst>
            </a:custGeom>
            <a:solidFill>
              <a:srgbClr val="000000">
                <a:alpha val="0"/>
              </a:srgbClr>
            </a:solidFill>
            <a:ln w="38100" cap="sq">
              <a:solidFill>
                <a:srgbClr val="FF0000"/>
              </a:solidFill>
              <a:prstDash val="solid"/>
              <a:miter/>
            </a:ln>
          </p:spPr>
        </p:sp>
        <p:sp>
          <p:nvSpPr>
            <p:cNvPr id="59" name="TextBox 59"/>
            <p:cNvSpPr txBox="1"/>
            <p:nvPr/>
          </p:nvSpPr>
          <p:spPr>
            <a:xfrm>
              <a:off x="0" y="-38100"/>
              <a:ext cx="2304574" cy="257045"/>
            </a:xfrm>
            <a:prstGeom prst="rect">
              <a:avLst/>
            </a:prstGeom>
          </p:spPr>
          <p:txBody>
            <a:bodyPr lIns="50800" tIns="50800" rIns="50800" bIns="50800" rtlCol="0" anchor="ctr"/>
            <a:lstStyle/>
            <a:p>
              <a:pPr algn="ctr">
                <a:lnSpc>
                  <a:spcPts val="2800"/>
                </a:lnSpc>
              </a:pPr>
              <a:endParaRPr/>
            </a:p>
          </p:txBody>
        </p:sp>
      </p:grpSp>
      <p:sp>
        <p:nvSpPr>
          <p:cNvPr id="60" name="AutoShape 60"/>
          <p:cNvSpPr/>
          <p:nvPr/>
        </p:nvSpPr>
        <p:spPr>
          <a:xfrm flipV="1">
            <a:off x="11389123" y="8272236"/>
            <a:ext cx="2125274" cy="409575"/>
          </a:xfrm>
          <a:prstGeom prst="line">
            <a:avLst/>
          </a:prstGeom>
          <a:ln w="38100" cap="flat">
            <a:solidFill>
              <a:srgbClr val="FF0000"/>
            </a:solidFill>
            <a:prstDash val="solid"/>
            <a:headEnd type="none" w="sm" len="sm"/>
            <a:tailEnd type="triangle" w="lg" len="med"/>
          </a:ln>
        </p:spPr>
      </p:sp>
      <p:sp>
        <p:nvSpPr>
          <p:cNvPr id="61" name="AutoShape 61"/>
          <p:cNvSpPr/>
          <p:nvPr/>
        </p:nvSpPr>
        <p:spPr>
          <a:xfrm flipH="1" flipV="1">
            <a:off x="4727282" y="8272236"/>
            <a:ext cx="4375089" cy="409575"/>
          </a:xfrm>
          <a:prstGeom prst="line">
            <a:avLst/>
          </a:prstGeom>
          <a:ln w="38100" cap="flat">
            <a:solidFill>
              <a:srgbClr val="FF0000"/>
            </a:solidFill>
            <a:prstDash val="solid"/>
            <a:headEnd type="none" w="sm" len="sm"/>
            <a:tailEnd type="triangle" w="lg" len="med"/>
          </a:ln>
        </p:spPr>
      </p:sp>
      <p:grpSp>
        <p:nvGrpSpPr>
          <p:cNvPr id="62" name="Group 62"/>
          <p:cNvGrpSpPr/>
          <p:nvPr/>
        </p:nvGrpSpPr>
        <p:grpSpPr>
          <a:xfrm>
            <a:off x="13654103" y="2711689"/>
            <a:ext cx="2476161" cy="1427771"/>
            <a:chOff x="-182332" y="-57150"/>
            <a:chExt cx="652158" cy="376038"/>
          </a:xfrm>
        </p:grpSpPr>
        <p:sp>
          <p:nvSpPr>
            <p:cNvPr id="63" name="Freeform 63"/>
            <p:cNvSpPr/>
            <p:nvPr/>
          </p:nvSpPr>
          <p:spPr>
            <a:xfrm>
              <a:off x="-182332" y="3854"/>
              <a:ext cx="469826" cy="315034"/>
            </a:xfrm>
            <a:custGeom>
              <a:avLst/>
              <a:gdLst/>
              <a:ahLst/>
              <a:cxnLst/>
              <a:rect l="l" t="t" r="r" b="b"/>
              <a:pathLst>
                <a:path w="469826" h="315034">
                  <a:moveTo>
                    <a:pt x="0" y="0"/>
                  </a:moveTo>
                  <a:lnTo>
                    <a:pt x="469826" y="0"/>
                  </a:lnTo>
                  <a:lnTo>
                    <a:pt x="469826" y="315034"/>
                  </a:lnTo>
                  <a:lnTo>
                    <a:pt x="0" y="315034"/>
                  </a:lnTo>
                  <a:close/>
                </a:path>
              </a:pathLst>
            </a:custGeom>
            <a:solidFill>
              <a:srgbClr val="000000">
                <a:alpha val="0"/>
              </a:srgbClr>
            </a:solidFill>
          </p:spPr>
        </p:sp>
        <p:sp>
          <p:nvSpPr>
            <p:cNvPr id="64" name="TextBox 64"/>
            <p:cNvSpPr txBox="1"/>
            <p:nvPr/>
          </p:nvSpPr>
          <p:spPr>
            <a:xfrm>
              <a:off x="0" y="-57150"/>
              <a:ext cx="469826" cy="372184"/>
            </a:xfrm>
            <a:prstGeom prst="rect">
              <a:avLst/>
            </a:prstGeom>
          </p:spPr>
          <p:txBody>
            <a:bodyPr lIns="50800" tIns="50800" rIns="50800" bIns="50800" rtlCol="0" anchor="ctr"/>
            <a:lstStyle/>
            <a:p>
              <a:pPr algn="ctr">
                <a:lnSpc>
                  <a:spcPts val="4200"/>
                </a:lnSpc>
              </a:pPr>
              <a:r>
                <a:rPr lang="en-US" sz="3000" b="1" spc="-30" dirty="0">
                  <a:solidFill>
                    <a:srgbClr val="FFFFFF"/>
                  </a:solidFill>
                  <a:latin typeface="Montserrat Heavy"/>
                  <a:ea typeface="Montserrat Heavy"/>
                  <a:cs typeface="Montserrat Heavy"/>
                  <a:sym typeface="Montserrat Heavy"/>
                </a:rPr>
                <a:t>13%</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03453" y="774364"/>
            <a:ext cx="14749848" cy="0"/>
          </a:xfrm>
          <a:prstGeom prst="line">
            <a:avLst/>
          </a:prstGeom>
          <a:ln w="38100" cap="flat">
            <a:solidFill>
              <a:srgbClr val="190D9B"/>
            </a:solidFill>
            <a:prstDash val="solid"/>
            <a:headEnd type="none" w="sm" len="sm"/>
            <a:tailEnd type="none" w="sm" len="sm"/>
          </a:ln>
        </p:spPr>
      </p:sp>
      <p:sp>
        <p:nvSpPr>
          <p:cNvPr id="3" name="AutoShape 3"/>
          <p:cNvSpPr/>
          <p:nvPr/>
        </p:nvSpPr>
        <p:spPr>
          <a:xfrm flipV="1">
            <a:off x="807784" y="9545419"/>
            <a:ext cx="16672431" cy="0"/>
          </a:xfrm>
          <a:prstGeom prst="line">
            <a:avLst/>
          </a:prstGeom>
          <a:ln w="38100" cap="flat">
            <a:solidFill>
              <a:srgbClr val="190D9B"/>
            </a:solidFill>
            <a:prstDash val="solid"/>
            <a:headEnd type="none" w="sm" len="sm"/>
            <a:tailEnd type="none" w="sm" len="sm"/>
          </a:ln>
        </p:spPr>
      </p:sp>
      <p:grpSp>
        <p:nvGrpSpPr>
          <p:cNvPr id="4" name="Group 4"/>
          <p:cNvGrpSpPr/>
          <p:nvPr/>
        </p:nvGrpSpPr>
        <p:grpSpPr>
          <a:xfrm>
            <a:off x="807784" y="9678769"/>
            <a:ext cx="4928476" cy="530458"/>
            <a:chOff x="0" y="0"/>
            <a:chExt cx="1298035" cy="139709"/>
          </a:xfrm>
        </p:grpSpPr>
        <p:sp>
          <p:nvSpPr>
            <p:cNvPr id="5" name="Freeform 5"/>
            <p:cNvSpPr/>
            <p:nvPr/>
          </p:nvSpPr>
          <p:spPr>
            <a:xfrm>
              <a:off x="0" y="0"/>
              <a:ext cx="1298035" cy="139709"/>
            </a:xfrm>
            <a:custGeom>
              <a:avLst/>
              <a:gdLst/>
              <a:ahLst/>
              <a:cxnLst/>
              <a:rect l="l" t="t" r="r" b="b"/>
              <a:pathLst>
                <a:path w="1298035" h="139709">
                  <a:moveTo>
                    <a:pt x="69855" y="0"/>
                  </a:moveTo>
                  <a:lnTo>
                    <a:pt x="1228180" y="0"/>
                  </a:lnTo>
                  <a:cubicBezTo>
                    <a:pt x="1246707" y="0"/>
                    <a:pt x="1264474" y="7360"/>
                    <a:pt x="1277575" y="20460"/>
                  </a:cubicBezTo>
                  <a:cubicBezTo>
                    <a:pt x="1290675" y="33560"/>
                    <a:pt x="1298035" y="51328"/>
                    <a:pt x="1298035" y="69855"/>
                  </a:cubicBezTo>
                  <a:lnTo>
                    <a:pt x="1298035" y="69855"/>
                  </a:lnTo>
                  <a:cubicBezTo>
                    <a:pt x="1298035" y="88381"/>
                    <a:pt x="1290675" y="106149"/>
                    <a:pt x="1277575" y="119249"/>
                  </a:cubicBezTo>
                  <a:cubicBezTo>
                    <a:pt x="1264474" y="132350"/>
                    <a:pt x="1246707" y="139709"/>
                    <a:pt x="1228180"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alpha val="29804"/>
              </a:srgbClr>
            </a:solidFill>
          </p:spPr>
        </p:sp>
        <p:sp>
          <p:nvSpPr>
            <p:cNvPr id="6" name="TextBox 6"/>
            <p:cNvSpPr txBox="1"/>
            <p:nvPr/>
          </p:nvSpPr>
          <p:spPr>
            <a:xfrm>
              <a:off x="0" y="-38100"/>
              <a:ext cx="1298035" cy="177809"/>
            </a:xfrm>
            <a:prstGeom prst="rect">
              <a:avLst/>
            </a:prstGeom>
          </p:spPr>
          <p:txBody>
            <a:bodyPr lIns="50800" tIns="50800" rIns="50800" bIns="50800" rtlCol="0" anchor="ctr"/>
            <a:lstStyle/>
            <a:p>
              <a:pPr algn="ctr">
                <a:lnSpc>
                  <a:spcPts val="2800"/>
                </a:lnSpc>
              </a:pPr>
              <a:r>
                <a:rPr lang="en-US" sz="2000" b="1" spc="-20">
                  <a:solidFill>
                    <a:srgbClr val="FFFFFF">
                      <a:alpha val="29804"/>
                    </a:srgbClr>
                  </a:solidFill>
                  <a:latin typeface="Montserrat Bold"/>
                  <a:ea typeface="Montserrat Bold"/>
                  <a:cs typeface="Montserrat Bold"/>
                  <a:sym typeface="Montserrat Bold"/>
                </a:rPr>
                <a:t>BUSINESS UNDERSTANDING</a:t>
              </a:r>
            </a:p>
          </p:txBody>
        </p:sp>
      </p:grpSp>
      <p:grpSp>
        <p:nvGrpSpPr>
          <p:cNvPr id="7" name="Group 7"/>
          <p:cNvGrpSpPr/>
          <p:nvPr/>
        </p:nvGrpSpPr>
        <p:grpSpPr>
          <a:xfrm>
            <a:off x="12552008" y="9678769"/>
            <a:ext cx="4928207" cy="530458"/>
            <a:chOff x="0" y="0"/>
            <a:chExt cx="1297964" cy="139709"/>
          </a:xfrm>
        </p:grpSpPr>
        <p:sp>
          <p:nvSpPr>
            <p:cNvPr id="8" name="Freeform 8"/>
            <p:cNvSpPr/>
            <p:nvPr/>
          </p:nvSpPr>
          <p:spPr>
            <a:xfrm>
              <a:off x="0" y="0"/>
              <a:ext cx="1297964" cy="139709"/>
            </a:xfrm>
            <a:custGeom>
              <a:avLst/>
              <a:gdLst/>
              <a:ahLst/>
              <a:cxnLst/>
              <a:rect l="l" t="t" r="r" b="b"/>
              <a:pathLst>
                <a:path w="1297964" h="139709">
                  <a:moveTo>
                    <a:pt x="69855" y="0"/>
                  </a:moveTo>
                  <a:lnTo>
                    <a:pt x="1228110" y="0"/>
                  </a:lnTo>
                  <a:cubicBezTo>
                    <a:pt x="1246636" y="0"/>
                    <a:pt x="1264404" y="7360"/>
                    <a:pt x="1277504" y="20460"/>
                  </a:cubicBezTo>
                  <a:cubicBezTo>
                    <a:pt x="1290604" y="33560"/>
                    <a:pt x="1297964" y="51328"/>
                    <a:pt x="1297964" y="69855"/>
                  </a:cubicBezTo>
                  <a:lnTo>
                    <a:pt x="1297964" y="69855"/>
                  </a:lnTo>
                  <a:cubicBezTo>
                    <a:pt x="1297964" y="88381"/>
                    <a:pt x="1290604" y="106149"/>
                    <a:pt x="1277504" y="119249"/>
                  </a:cubicBezTo>
                  <a:cubicBezTo>
                    <a:pt x="1264404" y="132350"/>
                    <a:pt x="1246636" y="139709"/>
                    <a:pt x="1228110"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solidFill>
          </p:spPr>
        </p:sp>
        <p:sp>
          <p:nvSpPr>
            <p:cNvPr id="9" name="TextBox 9"/>
            <p:cNvSpPr txBox="1"/>
            <p:nvPr/>
          </p:nvSpPr>
          <p:spPr>
            <a:xfrm>
              <a:off x="0" y="-38100"/>
              <a:ext cx="1297964" cy="177809"/>
            </a:xfrm>
            <a:prstGeom prst="rect">
              <a:avLst/>
            </a:prstGeom>
          </p:spPr>
          <p:txBody>
            <a:bodyPr lIns="50800" tIns="50800" rIns="50800" bIns="50800" rtlCol="0" anchor="ctr"/>
            <a:lstStyle/>
            <a:p>
              <a:pPr algn="ctr">
                <a:lnSpc>
                  <a:spcPts val="2800"/>
                </a:lnSpc>
              </a:pPr>
              <a:r>
                <a:rPr lang="en-US" sz="2000" b="1" spc="-20">
                  <a:solidFill>
                    <a:srgbClr val="FFFFFF"/>
                  </a:solidFill>
                  <a:latin typeface="Montserrat Bold"/>
                  <a:ea typeface="Montserrat Bold"/>
                  <a:cs typeface="Montserrat Bold"/>
                  <a:sym typeface="Montserrat Bold"/>
                </a:rPr>
                <a:t>MODELING AND EVALUATION</a:t>
              </a:r>
            </a:p>
          </p:txBody>
        </p:sp>
      </p:grpSp>
      <p:grpSp>
        <p:nvGrpSpPr>
          <p:cNvPr id="10" name="Group 10"/>
          <p:cNvGrpSpPr/>
          <p:nvPr/>
        </p:nvGrpSpPr>
        <p:grpSpPr>
          <a:xfrm>
            <a:off x="6644145" y="9678769"/>
            <a:ext cx="4999978" cy="530458"/>
            <a:chOff x="0" y="0"/>
            <a:chExt cx="1316867" cy="139709"/>
          </a:xfrm>
        </p:grpSpPr>
        <p:sp>
          <p:nvSpPr>
            <p:cNvPr id="11" name="Freeform 11"/>
            <p:cNvSpPr/>
            <p:nvPr/>
          </p:nvSpPr>
          <p:spPr>
            <a:xfrm>
              <a:off x="0" y="0"/>
              <a:ext cx="1316867" cy="139709"/>
            </a:xfrm>
            <a:custGeom>
              <a:avLst/>
              <a:gdLst/>
              <a:ahLst/>
              <a:cxnLst/>
              <a:rect l="l" t="t" r="r" b="b"/>
              <a:pathLst>
                <a:path w="1316867" h="139709">
                  <a:moveTo>
                    <a:pt x="69855" y="0"/>
                  </a:moveTo>
                  <a:lnTo>
                    <a:pt x="1247012" y="0"/>
                  </a:lnTo>
                  <a:cubicBezTo>
                    <a:pt x="1265539" y="0"/>
                    <a:pt x="1283306" y="7360"/>
                    <a:pt x="1296407" y="20460"/>
                  </a:cubicBezTo>
                  <a:cubicBezTo>
                    <a:pt x="1309507" y="33560"/>
                    <a:pt x="1316867" y="51328"/>
                    <a:pt x="1316867" y="69855"/>
                  </a:cubicBezTo>
                  <a:lnTo>
                    <a:pt x="1316867" y="69855"/>
                  </a:lnTo>
                  <a:cubicBezTo>
                    <a:pt x="1316867" y="88381"/>
                    <a:pt x="1309507" y="106149"/>
                    <a:pt x="1296407" y="119249"/>
                  </a:cubicBezTo>
                  <a:cubicBezTo>
                    <a:pt x="1283306" y="132350"/>
                    <a:pt x="1265539" y="139709"/>
                    <a:pt x="1247012" y="139709"/>
                  </a:cubicBezTo>
                  <a:lnTo>
                    <a:pt x="69855" y="139709"/>
                  </a:lnTo>
                  <a:cubicBezTo>
                    <a:pt x="51328" y="139709"/>
                    <a:pt x="33560" y="132350"/>
                    <a:pt x="20460" y="119249"/>
                  </a:cubicBezTo>
                  <a:cubicBezTo>
                    <a:pt x="7360" y="106149"/>
                    <a:pt x="0" y="88381"/>
                    <a:pt x="0" y="69855"/>
                  </a:cubicBezTo>
                  <a:lnTo>
                    <a:pt x="0" y="69855"/>
                  </a:lnTo>
                  <a:cubicBezTo>
                    <a:pt x="0" y="51328"/>
                    <a:pt x="7360" y="33560"/>
                    <a:pt x="20460" y="20460"/>
                  </a:cubicBezTo>
                  <a:cubicBezTo>
                    <a:pt x="33560" y="7360"/>
                    <a:pt x="51328" y="0"/>
                    <a:pt x="69855" y="0"/>
                  </a:cubicBezTo>
                  <a:close/>
                </a:path>
              </a:pathLst>
            </a:custGeom>
            <a:solidFill>
              <a:srgbClr val="190D9B">
                <a:alpha val="29804"/>
              </a:srgbClr>
            </a:solidFill>
          </p:spPr>
        </p:sp>
        <p:sp>
          <p:nvSpPr>
            <p:cNvPr id="12" name="TextBox 12"/>
            <p:cNvSpPr txBox="1"/>
            <p:nvPr/>
          </p:nvSpPr>
          <p:spPr>
            <a:xfrm>
              <a:off x="0" y="-38100"/>
              <a:ext cx="1316867" cy="177809"/>
            </a:xfrm>
            <a:prstGeom prst="rect">
              <a:avLst/>
            </a:prstGeom>
          </p:spPr>
          <p:txBody>
            <a:bodyPr lIns="50800" tIns="50800" rIns="50800" bIns="50800" rtlCol="0" anchor="ctr"/>
            <a:lstStyle/>
            <a:p>
              <a:pPr algn="ctr">
                <a:lnSpc>
                  <a:spcPts val="2800"/>
                </a:lnSpc>
              </a:pPr>
              <a:r>
                <a:rPr lang="en-US" sz="2000" b="1" spc="-20">
                  <a:solidFill>
                    <a:srgbClr val="FFFFFF">
                      <a:alpha val="29804"/>
                    </a:srgbClr>
                  </a:solidFill>
                  <a:latin typeface="Montserrat Bold"/>
                  <a:ea typeface="Montserrat Bold"/>
                  <a:cs typeface="Montserrat Bold"/>
                  <a:sym typeface="Montserrat Bold"/>
                </a:rPr>
                <a:t>DATA PREPARATION</a:t>
              </a:r>
            </a:p>
          </p:txBody>
        </p:sp>
      </p:grpSp>
      <p:grpSp>
        <p:nvGrpSpPr>
          <p:cNvPr id="13" name="Group 13"/>
          <p:cNvGrpSpPr/>
          <p:nvPr/>
        </p:nvGrpSpPr>
        <p:grpSpPr>
          <a:xfrm>
            <a:off x="17070688" y="-1368275"/>
            <a:ext cx="2434623" cy="2434623"/>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0D9B"/>
            </a:solidFill>
          </p:spPr>
        </p:sp>
      </p:grpSp>
      <p:pic>
        <p:nvPicPr>
          <p:cNvPr id="15" name="Picture 1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3002" t="10625" r="530" b="5109"/>
          <a:stretch>
            <a:fillRect/>
          </a:stretch>
        </p:blipFill>
        <p:spPr>
          <a:xfrm>
            <a:off x="807919" y="1066349"/>
            <a:ext cx="16672431" cy="8191951"/>
          </a:xfrm>
          <a:prstGeom prst="rect">
            <a:avLst/>
          </a:prstGeom>
        </p:spPr>
      </p:pic>
      <p:sp>
        <p:nvSpPr>
          <p:cNvPr id="16" name="TextBox 16"/>
          <p:cNvSpPr txBox="1"/>
          <p:nvPr/>
        </p:nvSpPr>
        <p:spPr>
          <a:xfrm>
            <a:off x="352193" y="196514"/>
            <a:ext cx="12800224" cy="501650"/>
          </a:xfrm>
          <a:prstGeom prst="rect">
            <a:avLst/>
          </a:prstGeom>
        </p:spPr>
        <p:txBody>
          <a:bodyPr lIns="0" tIns="0" rIns="0" bIns="0" rtlCol="0" anchor="t">
            <a:spAutoFit/>
          </a:bodyPr>
          <a:lstStyle/>
          <a:p>
            <a:pPr algn="l">
              <a:lnSpc>
                <a:spcPts val="3849"/>
              </a:lnSpc>
            </a:pPr>
            <a:r>
              <a:rPr lang="en-US" sz="3499">
                <a:solidFill>
                  <a:srgbClr val="190D9B"/>
                </a:solidFill>
                <a:latin typeface="Anton"/>
                <a:ea typeface="Anton"/>
                <a:cs typeface="Anton"/>
                <a:sym typeface="Anton"/>
              </a:rPr>
              <a:t>GIAO DIỆN DEMO RAG</a:t>
            </a:r>
          </a:p>
        </p:txBody>
      </p:sp>
    </p:spTree>
  </p:cSld>
  <p:clrMapOvr>
    <a:masterClrMapping/>
  </p:clrMapOvr>
  <p:timing>
    <p:tnLst>
      <p:par>
        <p:cTn id="1" dur="indefinite" restart="never" nodeType="tmRoot">
          <p:childTnLst>
            <p:video>
              <p:cMediaNode vol="0">
                <p:cTn id="2" fill="hold" display="0">
                  <p:stCondLst>
                    <p:cond delay="indefinite"/>
                  </p:stCondLst>
                </p:cTn>
                <p:tgtEl>
                  <p:spTgt spid="15"/>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TotalTime>
  <Words>2290</Words>
  <Application>Microsoft Office PowerPoint</Application>
  <PresentationFormat>Custom</PresentationFormat>
  <Paragraphs>247</Paragraphs>
  <Slides>15</Slides>
  <Notes>0</Notes>
  <HiddenSlides>1</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Muli Bold</vt:lpstr>
      <vt:lpstr>Montserrat Medium</vt:lpstr>
      <vt:lpstr>Arial</vt:lpstr>
      <vt:lpstr>Montserrat Bold</vt:lpstr>
      <vt:lpstr>Montserrat</vt:lpstr>
      <vt:lpstr>Calibri</vt:lpstr>
      <vt:lpstr>Montserrat Ultra-Bold</vt:lpstr>
      <vt:lpstr>Montserrat Heavy</vt:lpstr>
      <vt:lpstr>Anton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EXPLORERS] VÒNG 2</dc:title>
  <cp:lastModifiedBy>Trung Phước</cp:lastModifiedBy>
  <cp:revision>3</cp:revision>
  <dcterms:created xsi:type="dcterms:W3CDTF">2006-08-16T00:00:00Z</dcterms:created>
  <dcterms:modified xsi:type="dcterms:W3CDTF">2025-05-20T18:49:43Z</dcterms:modified>
  <dc:identifier>DAGm3zUcQd8</dc:identifier>
</cp:coreProperties>
</file>